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9" r:id="rId4"/>
    <p:sldId id="260" r:id="rId5"/>
    <p:sldId id="261" r:id="rId6"/>
    <p:sldId id="262" r:id="rId7"/>
    <p:sldId id="263" r:id="rId8"/>
    <p:sldId id="264" r:id="rId9"/>
    <p:sldId id="265" r:id="rId10"/>
    <p:sldId id="266" r:id="rId11"/>
    <p:sldId id="268" r:id="rId12"/>
    <p:sldId id="269" r:id="rId13"/>
    <p:sldId id="270" r:id="rId14"/>
    <p:sldId id="271" r:id="rId15"/>
    <p:sldId id="272" r:id="rId16"/>
    <p:sldId id="273" r:id="rId17"/>
    <p:sldId id="267" r:id="rId18"/>
    <p:sldId id="27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9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9E3E660-FAC9-413E-B578-0A4AD9D1218E}" type="datetimeFigureOut">
              <a:rPr lang="en-CA" smtClean="0"/>
              <a:t>18/05/2015</a:t>
            </a:fld>
            <a:endParaRPr lang="en-CA"/>
          </a:p>
        </p:txBody>
      </p:sp>
      <p:sp>
        <p:nvSpPr>
          <p:cNvPr id="19" name="Footer Placeholder 18"/>
          <p:cNvSpPr>
            <a:spLocks noGrp="1"/>
          </p:cNvSpPr>
          <p:nvPr>
            <p:ph type="ftr" sz="quarter" idx="11"/>
          </p:nvPr>
        </p:nvSpPr>
        <p:spPr/>
        <p:txBody>
          <a:bodyPr/>
          <a:lstStyle/>
          <a:p>
            <a:endParaRPr lang="en-CA"/>
          </a:p>
        </p:txBody>
      </p:sp>
      <p:sp>
        <p:nvSpPr>
          <p:cNvPr id="27" name="Slide Number Placeholder 26"/>
          <p:cNvSpPr>
            <a:spLocks noGrp="1"/>
          </p:cNvSpPr>
          <p:nvPr>
            <p:ph type="sldNum" sz="quarter" idx="12"/>
          </p:nvPr>
        </p:nvSpPr>
        <p:spPr/>
        <p:txBody>
          <a:bodyPr/>
          <a:lstStyle/>
          <a:p>
            <a:fld id="{B45568BD-4BAD-4D66-BB44-EA748B4FABF4}" type="slidenum">
              <a:rPr lang="en-CA" smtClean="0"/>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9E3E660-FAC9-413E-B578-0A4AD9D1218E}" type="datetimeFigureOut">
              <a:rPr lang="en-CA" smtClean="0"/>
              <a:t>18/05/2015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45568BD-4BAD-4D66-BB44-EA748B4FABF4}" type="slidenum">
              <a:rPr lang="en-CA" smtClean="0"/>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9E3E660-FAC9-413E-B578-0A4AD9D1218E}" type="datetimeFigureOut">
              <a:rPr lang="en-CA" smtClean="0"/>
              <a:t>18/05/2015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45568BD-4BAD-4D66-BB44-EA748B4FABF4}" type="slidenum">
              <a:rPr lang="en-CA" smtClean="0"/>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9E3E660-FAC9-413E-B578-0A4AD9D1218E}" type="datetimeFigureOut">
              <a:rPr lang="en-CA" smtClean="0"/>
              <a:t>18/05/2015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45568BD-4BAD-4D66-BB44-EA748B4FABF4}" type="slidenum">
              <a:rPr lang="en-CA" smtClean="0"/>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9E3E660-FAC9-413E-B578-0A4AD9D1218E}" type="datetimeFigureOut">
              <a:rPr lang="en-CA" smtClean="0"/>
              <a:t>18/05/2015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45568BD-4BAD-4D66-BB44-EA748B4FABF4}" type="slidenum">
              <a:rPr lang="en-CA" smtClean="0"/>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9E3E660-FAC9-413E-B578-0A4AD9D1218E}" type="datetimeFigureOut">
              <a:rPr lang="en-CA" smtClean="0"/>
              <a:t>18/05/2015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45568BD-4BAD-4D66-BB44-EA748B4FABF4}" type="slidenum">
              <a:rPr lang="en-CA" smtClean="0"/>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39E3E660-FAC9-413E-B578-0A4AD9D1218E}" type="datetimeFigureOut">
              <a:rPr lang="en-CA" smtClean="0"/>
              <a:t>18/05/2015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45568BD-4BAD-4D66-BB44-EA748B4FABF4}" type="slidenum">
              <a:rPr lang="en-CA" smtClean="0"/>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39E3E660-FAC9-413E-B578-0A4AD9D1218E}" type="datetimeFigureOut">
              <a:rPr lang="en-CA" smtClean="0"/>
              <a:t>18/05/2015</a:t>
            </a:fld>
            <a:endParaRPr lang="en-CA"/>
          </a:p>
        </p:txBody>
      </p:sp>
      <p:sp>
        <p:nvSpPr>
          <p:cNvPr id="8" name="Slide Number Placeholder 7"/>
          <p:cNvSpPr>
            <a:spLocks noGrp="1"/>
          </p:cNvSpPr>
          <p:nvPr>
            <p:ph type="sldNum" sz="quarter" idx="11"/>
          </p:nvPr>
        </p:nvSpPr>
        <p:spPr/>
        <p:txBody>
          <a:bodyPr/>
          <a:lstStyle/>
          <a:p>
            <a:fld id="{B45568BD-4BAD-4D66-BB44-EA748B4FABF4}" type="slidenum">
              <a:rPr lang="en-CA" smtClean="0"/>
              <a:t>‹#›</a:t>
            </a:fld>
            <a:endParaRPr lang="en-CA"/>
          </a:p>
        </p:txBody>
      </p:sp>
      <p:sp>
        <p:nvSpPr>
          <p:cNvPr id="9" name="Footer Placeholder 8"/>
          <p:cNvSpPr>
            <a:spLocks noGrp="1"/>
          </p:cNvSpPr>
          <p:nvPr>
            <p:ph type="ftr" sz="quarter" idx="12"/>
          </p:nvPr>
        </p:nvSpPr>
        <p:spPr/>
        <p:txBody>
          <a:bodyPr/>
          <a:lstStyle/>
          <a:p>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E3E660-FAC9-413E-B578-0A4AD9D1218E}" type="datetimeFigureOut">
              <a:rPr lang="en-CA" smtClean="0"/>
              <a:t>18/05/2015</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45568BD-4BAD-4D66-BB44-EA748B4FABF4}" type="slidenum">
              <a:rPr lang="en-CA" smtClean="0"/>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9E3E660-FAC9-413E-B578-0A4AD9D1218E}" type="datetimeFigureOut">
              <a:rPr lang="en-CA" smtClean="0"/>
              <a:t>18/05/2015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a:xfrm>
            <a:off x="8156448" y="6422064"/>
            <a:ext cx="762000" cy="365125"/>
          </a:xfrm>
        </p:spPr>
        <p:txBody>
          <a:bodyPr/>
          <a:lstStyle/>
          <a:p>
            <a:fld id="{B45568BD-4BAD-4D66-BB44-EA748B4FABF4}" type="slidenum">
              <a:rPr lang="en-CA" smtClean="0"/>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39E3E660-FAC9-413E-B578-0A4AD9D1218E}" type="datetimeFigureOut">
              <a:rPr lang="en-CA" smtClean="0"/>
              <a:t>18/05/2015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45568BD-4BAD-4D66-BB44-EA748B4FABF4}" type="slidenum">
              <a:rPr lang="en-CA" smtClean="0"/>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39E3E660-FAC9-413E-B578-0A4AD9D1218E}" type="datetimeFigureOut">
              <a:rPr lang="en-CA" smtClean="0"/>
              <a:t>18/05/2015</a:t>
            </a:fld>
            <a:endParaRPr lang="en-CA"/>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CA"/>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B45568BD-4BAD-4D66-BB44-EA748B4FABF4}" type="slidenum">
              <a:rPr lang="en-CA" smtClean="0"/>
              <a:t>‹#›</a:t>
            </a:fld>
            <a:endParaRPr lang="en-CA"/>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0"/>
            <a:ext cx="7772400" cy="1470025"/>
          </a:xfrm>
        </p:spPr>
        <p:txBody>
          <a:bodyPr>
            <a:normAutofit/>
          </a:bodyPr>
          <a:lstStyle/>
          <a:p>
            <a:pPr algn="ctr"/>
            <a:r>
              <a:rPr lang="en-CA" sz="6600" dirty="0" smtClean="0"/>
              <a:t>Johnson v. Webb</a:t>
            </a:r>
            <a:endParaRPr lang="en-CA" sz="6600" dirty="0"/>
          </a:p>
        </p:txBody>
      </p:sp>
      <p:sp>
        <p:nvSpPr>
          <p:cNvPr id="3" name="Subtitle 2"/>
          <p:cNvSpPr>
            <a:spLocks noGrp="1"/>
          </p:cNvSpPr>
          <p:nvPr>
            <p:ph type="subTitle" idx="1"/>
          </p:nvPr>
        </p:nvSpPr>
        <p:spPr>
          <a:xfrm>
            <a:off x="611560" y="1628800"/>
            <a:ext cx="7920880" cy="4536504"/>
          </a:xfrm>
        </p:spPr>
        <p:txBody>
          <a:bodyPr>
            <a:normAutofit/>
          </a:bodyPr>
          <a:lstStyle/>
          <a:p>
            <a:pPr algn="ctr"/>
            <a:r>
              <a:rPr lang="en-CA" sz="2400" b="1" dirty="0" smtClean="0">
                <a:solidFill>
                  <a:schemeClr val="tx1"/>
                </a:solidFill>
              </a:rPr>
              <a:t>Warren Johnson, plaintiff, and Garrett Webb and Lakeshore School Division No. 23, defendants</a:t>
            </a:r>
          </a:p>
          <a:p>
            <a:pPr algn="ctr"/>
            <a:endParaRPr lang="en-CA" sz="2400" b="1" dirty="0">
              <a:solidFill>
                <a:schemeClr val="tx1"/>
              </a:solidFill>
            </a:endParaRPr>
          </a:p>
          <a:p>
            <a:pPr algn="ctr"/>
            <a:r>
              <a:rPr lang="en-CA" sz="2400" b="1" dirty="0" smtClean="0">
                <a:solidFill>
                  <a:schemeClr val="tx1"/>
                </a:solidFill>
              </a:rPr>
              <a:t>[2002] M.J. No. 54</a:t>
            </a:r>
          </a:p>
          <a:p>
            <a:pPr algn="ctr"/>
            <a:r>
              <a:rPr lang="en-CA" sz="2400" b="1" dirty="0" smtClean="0">
                <a:solidFill>
                  <a:schemeClr val="tx1"/>
                </a:solidFill>
              </a:rPr>
              <a:t>2001 MBQB 290</a:t>
            </a:r>
          </a:p>
          <a:p>
            <a:pPr algn="ctr"/>
            <a:r>
              <a:rPr lang="en-CA" sz="2400" b="1" dirty="0" smtClean="0">
                <a:solidFill>
                  <a:schemeClr val="tx1"/>
                </a:solidFill>
              </a:rPr>
              <a:t>Docket: CI 98-01-05836</a:t>
            </a:r>
          </a:p>
          <a:p>
            <a:pPr algn="ctr"/>
            <a:endParaRPr lang="en-CA" sz="2400" b="1" dirty="0">
              <a:solidFill>
                <a:schemeClr val="tx1"/>
              </a:solidFill>
            </a:endParaRPr>
          </a:p>
          <a:p>
            <a:pPr algn="ctr"/>
            <a:r>
              <a:rPr lang="en-CA" sz="2400" b="1" dirty="0" smtClean="0">
                <a:solidFill>
                  <a:schemeClr val="tx1"/>
                </a:solidFill>
              </a:rPr>
              <a:t>Manitoba Court of Queen’s Bench </a:t>
            </a:r>
          </a:p>
          <a:p>
            <a:pPr algn="ctr"/>
            <a:r>
              <a:rPr lang="en-CA" sz="2400" b="1" dirty="0" smtClean="0">
                <a:solidFill>
                  <a:schemeClr val="tx1"/>
                </a:solidFill>
              </a:rPr>
              <a:t>Winnipeg Centre</a:t>
            </a:r>
          </a:p>
          <a:p>
            <a:pPr algn="ctr"/>
            <a:r>
              <a:rPr lang="en-CA" sz="2400" b="1" dirty="0" err="1" smtClean="0">
                <a:solidFill>
                  <a:schemeClr val="tx1"/>
                </a:solidFill>
              </a:rPr>
              <a:t>Glowacki</a:t>
            </a:r>
            <a:r>
              <a:rPr lang="en-CA" sz="2400" b="1" dirty="0" smtClean="0">
                <a:solidFill>
                  <a:schemeClr val="tx1"/>
                </a:solidFill>
              </a:rPr>
              <a:t> J.</a:t>
            </a:r>
            <a:endParaRPr lang="en-CA" sz="2400" b="1" dirty="0">
              <a:solidFill>
                <a:schemeClr val="tx1"/>
              </a:solidFill>
            </a:endParaRPr>
          </a:p>
        </p:txBody>
      </p:sp>
    </p:spTree>
    <p:extLst>
      <p:ext uri="{BB962C8B-B14F-4D97-AF65-F5344CB8AC3E}">
        <p14:creationId xmlns:p14="http://schemas.microsoft.com/office/powerpoint/2010/main" val="846583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264696"/>
          </a:xfrm>
        </p:spPr>
        <p:txBody>
          <a:bodyPr>
            <a:normAutofit fontScale="85000" lnSpcReduction="20000"/>
          </a:bodyPr>
          <a:lstStyle/>
          <a:p>
            <a:r>
              <a:rPr lang="en-CA" dirty="0" smtClean="0"/>
              <a:t>Webb (16-years-old) testified that the </a:t>
            </a:r>
            <a:r>
              <a:rPr lang="en-CA" dirty="0" err="1"/>
              <a:t>P</a:t>
            </a:r>
            <a:r>
              <a:rPr lang="en-CA" dirty="0" err="1" smtClean="0"/>
              <a:t>lantiff</a:t>
            </a:r>
            <a:r>
              <a:rPr lang="en-CA" dirty="0" smtClean="0"/>
              <a:t> was his favorite teacher at the time the events occurred.  His version of events is very close to that of Mr. </a:t>
            </a:r>
            <a:r>
              <a:rPr lang="en-CA" dirty="0" err="1" smtClean="0"/>
              <a:t>Pona</a:t>
            </a:r>
            <a:r>
              <a:rPr lang="en-CA" dirty="0" smtClean="0"/>
              <a:t>.  He claims he had no intent to </a:t>
            </a:r>
            <a:r>
              <a:rPr lang="en-CA" dirty="0" err="1" smtClean="0"/>
              <a:t>bodycheck</a:t>
            </a:r>
            <a:r>
              <a:rPr lang="en-CA" dirty="0" smtClean="0"/>
              <a:t> Johnson.</a:t>
            </a:r>
          </a:p>
          <a:p>
            <a:endParaRPr lang="en-CA" dirty="0"/>
          </a:p>
          <a:p>
            <a:r>
              <a:rPr lang="en-CA" dirty="0" smtClean="0"/>
              <a:t>The level-2 referee of the match was Mr. </a:t>
            </a:r>
            <a:r>
              <a:rPr lang="en-CA" dirty="0" err="1" smtClean="0"/>
              <a:t>Plett</a:t>
            </a:r>
            <a:r>
              <a:rPr lang="en-CA" dirty="0" smtClean="0"/>
              <a:t>.  He testified that he did not remember the official rules of the game being explained to him, but he knew it was a no contact game.  To him this meant no intentional hitting or slap shots.  He testified that there was always some contact in no contact games </a:t>
            </a:r>
            <a:r>
              <a:rPr lang="en-CA" i="1" dirty="0" smtClean="0"/>
              <a:t>[*which begs the question as to why games are referred to as no contact, but I digress*] </a:t>
            </a:r>
            <a:r>
              <a:rPr lang="en-CA" dirty="0" smtClean="0"/>
              <a:t>but in his opinion there should have been “no violent hitting” </a:t>
            </a:r>
            <a:r>
              <a:rPr lang="en-CA" i="1" dirty="0" smtClean="0"/>
              <a:t>[*there is hitting which is not violent?*]</a:t>
            </a:r>
            <a:r>
              <a:rPr lang="en-CA" dirty="0" smtClean="0"/>
              <a:t>.  </a:t>
            </a:r>
            <a:r>
              <a:rPr lang="en-CA" dirty="0" err="1" smtClean="0"/>
              <a:t>Plett</a:t>
            </a:r>
            <a:r>
              <a:rPr lang="en-CA" dirty="0" smtClean="0"/>
              <a:t> found the game “</a:t>
            </a:r>
            <a:r>
              <a:rPr lang="en-CA" dirty="0" err="1" smtClean="0"/>
              <a:t>chippy</a:t>
            </a:r>
            <a:r>
              <a:rPr lang="en-CA" dirty="0" smtClean="0"/>
              <a:t>” but did not receive any complaints for any of the participants.</a:t>
            </a:r>
            <a:endParaRPr lang="en-CA" i="1" dirty="0"/>
          </a:p>
        </p:txBody>
      </p:sp>
    </p:spTree>
    <p:extLst>
      <p:ext uri="{BB962C8B-B14F-4D97-AF65-F5344CB8AC3E}">
        <p14:creationId xmlns:p14="http://schemas.microsoft.com/office/powerpoint/2010/main" val="24677772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692696"/>
            <a:ext cx="8229600" cy="5649491"/>
          </a:xfrm>
        </p:spPr>
        <p:txBody>
          <a:bodyPr/>
          <a:lstStyle/>
          <a:p>
            <a:r>
              <a:rPr lang="en-CA" dirty="0" smtClean="0"/>
              <a:t>Oh, btw, at the time this case was heard (not at the time the event occurred) Webb was working for </a:t>
            </a:r>
            <a:r>
              <a:rPr lang="en-CA" dirty="0" err="1" smtClean="0"/>
              <a:t>Plett</a:t>
            </a:r>
            <a:r>
              <a:rPr lang="en-CA" dirty="0" smtClean="0"/>
              <a:t> at his commercial garage.  The judge decided that there was nothing to indicate that this affected </a:t>
            </a:r>
            <a:r>
              <a:rPr lang="en-CA" dirty="0" err="1" smtClean="0"/>
              <a:t>Plett’s</a:t>
            </a:r>
            <a:r>
              <a:rPr lang="en-CA" dirty="0" smtClean="0"/>
              <a:t> evidence.  </a:t>
            </a:r>
          </a:p>
          <a:p>
            <a:endParaRPr lang="en-CA" dirty="0" smtClean="0"/>
          </a:p>
          <a:p>
            <a:r>
              <a:rPr lang="en-CA" dirty="0" smtClean="0"/>
              <a:t>*</a:t>
            </a:r>
            <a:r>
              <a:rPr lang="en-CA" i="1" dirty="0" smtClean="0"/>
              <a:t>Personally, I’m not sure how believable that is having lived in a small town my whole life…*</a:t>
            </a:r>
            <a:endParaRPr lang="en-CA" i="1" dirty="0"/>
          </a:p>
        </p:txBody>
      </p:sp>
    </p:spTree>
    <p:extLst>
      <p:ext uri="{BB962C8B-B14F-4D97-AF65-F5344CB8AC3E}">
        <p14:creationId xmlns:p14="http://schemas.microsoft.com/office/powerpoint/2010/main" val="30590388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556792"/>
            <a:ext cx="8229600" cy="5937523"/>
          </a:xfrm>
        </p:spPr>
        <p:txBody>
          <a:bodyPr/>
          <a:lstStyle/>
          <a:p>
            <a:r>
              <a:rPr lang="en-CA" dirty="0" smtClean="0"/>
              <a:t>The judge was unable to conclude that the injuries which the Plaintiff suffered in the hockey game were as a result of an intentional act of Webb to </a:t>
            </a:r>
            <a:r>
              <a:rPr lang="en-CA" dirty="0" err="1" smtClean="0"/>
              <a:t>bodycheck</a:t>
            </a:r>
            <a:r>
              <a:rPr lang="en-CA" dirty="0" smtClean="0"/>
              <a:t> him.  Ultimately Webb’s contact </a:t>
            </a:r>
            <a:r>
              <a:rPr lang="en-CA" i="1" dirty="0" smtClean="0"/>
              <a:t>did not </a:t>
            </a:r>
            <a:r>
              <a:rPr lang="en-CA" dirty="0" smtClean="0"/>
              <a:t>fall below the standard of a reasonable competitor.</a:t>
            </a:r>
          </a:p>
          <a:p>
            <a:pPr marL="0" indent="0">
              <a:buNone/>
            </a:pPr>
            <a:endParaRPr lang="en-CA" dirty="0"/>
          </a:p>
        </p:txBody>
      </p:sp>
    </p:spTree>
    <p:extLst>
      <p:ext uri="{BB962C8B-B14F-4D97-AF65-F5344CB8AC3E}">
        <p14:creationId xmlns:p14="http://schemas.microsoft.com/office/powerpoint/2010/main" val="4261078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Case Against the School Division</a:t>
            </a:r>
            <a:endParaRPr lang="en-CA" dirty="0"/>
          </a:p>
        </p:txBody>
      </p:sp>
      <p:sp>
        <p:nvSpPr>
          <p:cNvPr id="3" name="Content Placeholder 2"/>
          <p:cNvSpPr>
            <a:spLocks noGrp="1"/>
          </p:cNvSpPr>
          <p:nvPr>
            <p:ph idx="1"/>
          </p:nvPr>
        </p:nvSpPr>
        <p:spPr>
          <a:xfrm>
            <a:off x="107504" y="1600200"/>
            <a:ext cx="8928992" cy="4997152"/>
          </a:xfrm>
        </p:spPr>
        <p:txBody>
          <a:bodyPr>
            <a:normAutofit fontScale="92500" lnSpcReduction="10000"/>
          </a:bodyPr>
          <a:lstStyle/>
          <a:p>
            <a:r>
              <a:rPr lang="en-CA" dirty="0" smtClean="0"/>
              <a:t>This was not the end of the case however, as Johnson also felt he had a case against the School Division.</a:t>
            </a:r>
          </a:p>
          <a:p>
            <a:endParaRPr lang="en-CA" dirty="0"/>
          </a:p>
          <a:p>
            <a:r>
              <a:rPr lang="en-CA" dirty="0" smtClean="0"/>
              <a:t>Given the “master/servant” relationship with the Division, Johnson claims that he felt compelled to play in the game against his wishes because of comments made by Principal </a:t>
            </a:r>
            <a:r>
              <a:rPr lang="en-CA" dirty="0" err="1" smtClean="0"/>
              <a:t>Pona</a:t>
            </a:r>
            <a:r>
              <a:rPr lang="en-CA" dirty="0" smtClean="0"/>
              <a:t>.  He submits that the rules of the game were not made sufficiently clear to the participants and that the proper safeguards were not taken to ensure that it would reasonably safe to participate in the game.</a:t>
            </a:r>
            <a:endParaRPr lang="en-CA" dirty="0"/>
          </a:p>
        </p:txBody>
      </p:sp>
    </p:spTree>
    <p:extLst>
      <p:ext uri="{BB962C8B-B14F-4D97-AF65-F5344CB8AC3E}">
        <p14:creationId xmlns:p14="http://schemas.microsoft.com/office/powerpoint/2010/main" val="41651330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264696"/>
          </a:xfrm>
        </p:spPr>
        <p:txBody>
          <a:bodyPr>
            <a:normAutofit fontScale="92500"/>
          </a:bodyPr>
          <a:lstStyle/>
          <a:p>
            <a:r>
              <a:rPr lang="en-CA" dirty="0" smtClean="0"/>
              <a:t>The judge concluded that while the School Division was responsible for the activity and that the activity was dependent on teachers to participate in the game, leaving them satisfied that the </a:t>
            </a:r>
            <a:r>
              <a:rPr lang="en-CA" b="1" i="1" dirty="0" smtClean="0"/>
              <a:t>“master/servant relationship existed at the time of the hockey game.”</a:t>
            </a:r>
          </a:p>
          <a:p>
            <a:endParaRPr lang="en-CA" i="1" dirty="0"/>
          </a:p>
          <a:p>
            <a:r>
              <a:rPr lang="en-CA" dirty="0" smtClean="0"/>
              <a:t>This conclusion meant that the case precedent of Smith v. Baker &amp; Sons (1981) A.C. 325 applied, and that </a:t>
            </a:r>
            <a:r>
              <a:rPr lang="en-CA" b="1" i="1" dirty="0" smtClean="0"/>
              <a:t>“A master is under a duty at common law to take reasonable care for the safety of his workman so as not to expose him to unnecessary risk,”  </a:t>
            </a:r>
            <a:r>
              <a:rPr lang="en-CA" dirty="0" smtClean="0"/>
              <a:t>was relevant.</a:t>
            </a:r>
            <a:endParaRPr lang="en-CA" dirty="0"/>
          </a:p>
        </p:txBody>
      </p:sp>
    </p:spTree>
    <p:extLst>
      <p:ext uri="{BB962C8B-B14F-4D97-AF65-F5344CB8AC3E}">
        <p14:creationId xmlns:p14="http://schemas.microsoft.com/office/powerpoint/2010/main" val="29145586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60648"/>
            <a:ext cx="8229600" cy="6264696"/>
          </a:xfrm>
        </p:spPr>
        <p:txBody>
          <a:bodyPr/>
          <a:lstStyle/>
          <a:p>
            <a:pPr marL="0" indent="0">
              <a:buNone/>
            </a:pPr>
            <a:r>
              <a:rPr lang="en-CA" dirty="0" smtClean="0"/>
              <a:t>When deciding on the liability of the School Division the judge noted that:</a:t>
            </a:r>
          </a:p>
          <a:p>
            <a:pPr marL="0" indent="0">
              <a:buNone/>
            </a:pPr>
            <a:endParaRPr lang="en-CA" sz="1050" dirty="0" smtClean="0"/>
          </a:p>
          <a:p>
            <a:pPr lvl="2"/>
            <a:r>
              <a:rPr lang="en-CA" dirty="0" smtClean="0"/>
              <a:t>Although there was no memo to the participants of the hockey game, it was made quite clear that there should be no intentional hitting.  </a:t>
            </a:r>
            <a:endParaRPr lang="en-CA" dirty="0"/>
          </a:p>
          <a:p>
            <a:pPr lvl="2"/>
            <a:r>
              <a:rPr lang="en-CA" dirty="0" smtClean="0"/>
              <a:t>That being said, the Plaintiff understood that in no contact games, some contact did him and risks were voluntarily assumed.</a:t>
            </a:r>
          </a:p>
          <a:p>
            <a:pPr lvl="2"/>
            <a:r>
              <a:rPr lang="en-CA" dirty="0" smtClean="0"/>
              <a:t>There was no indication the refs did their job improperly.</a:t>
            </a:r>
          </a:p>
          <a:p>
            <a:pPr lvl="2"/>
            <a:r>
              <a:rPr lang="en-CA" dirty="0" smtClean="0"/>
              <a:t>While there were “high stakes” involved (losers having to cook the winners breakfast), there was “nothing out of the ordinary.”</a:t>
            </a:r>
          </a:p>
        </p:txBody>
      </p:sp>
    </p:spTree>
    <p:extLst>
      <p:ext uri="{BB962C8B-B14F-4D97-AF65-F5344CB8AC3E}">
        <p14:creationId xmlns:p14="http://schemas.microsoft.com/office/powerpoint/2010/main" val="31049418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Finally…</a:t>
            </a:r>
            <a:endParaRPr lang="en-CA" dirty="0"/>
          </a:p>
        </p:txBody>
      </p:sp>
      <p:sp>
        <p:nvSpPr>
          <p:cNvPr id="3" name="Content Placeholder 2"/>
          <p:cNvSpPr>
            <a:spLocks noGrp="1"/>
          </p:cNvSpPr>
          <p:nvPr>
            <p:ph idx="1"/>
          </p:nvPr>
        </p:nvSpPr>
        <p:spPr/>
        <p:txBody>
          <a:bodyPr>
            <a:normAutofit lnSpcReduction="10000"/>
          </a:bodyPr>
          <a:lstStyle/>
          <a:p>
            <a:r>
              <a:rPr lang="en-CA" i="1" dirty="0" smtClean="0"/>
              <a:t>“It may have been preferable for a written memo to have been sent to all participants setting out the rules but under the circumstances of this case I do not believe it would have made a difference.  In view of the foregoing, I am of the opinion that the School Division has not breached its duty in this hockey game and that the Plaintiff’s claim must fail against it.”</a:t>
            </a:r>
            <a:endParaRPr lang="en-CA" i="1" dirty="0"/>
          </a:p>
        </p:txBody>
      </p:sp>
    </p:spTree>
    <p:extLst>
      <p:ext uri="{BB962C8B-B14F-4D97-AF65-F5344CB8AC3E}">
        <p14:creationId xmlns:p14="http://schemas.microsoft.com/office/powerpoint/2010/main" val="28786621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3232" cy="1143000"/>
          </a:xfrm>
        </p:spPr>
        <p:txBody>
          <a:bodyPr>
            <a:noAutofit/>
          </a:bodyPr>
          <a:lstStyle/>
          <a:p>
            <a:pPr algn="ctr"/>
            <a:r>
              <a:rPr lang="en-CA" sz="4800" dirty="0" smtClean="0"/>
              <a:t>Conclusions and Implications for Educators</a:t>
            </a:r>
            <a:endParaRPr lang="en-CA" sz="4800" dirty="0"/>
          </a:p>
        </p:txBody>
      </p:sp>
      <p:sp>
        <p:nvSpPr>
          <p:cNvPr id="3" name="Content Placeholder 2"/>
          <p:cNvSpPr>
            <a:spLocks noGrp="1"/>
          </p:cNvSpPr>
          <p:nvPr>
            <p:ph idx="1"/>
          </p:nvPr>
        </p:nvSpPr>
        <p:spPr>
          <a:xfrm>
            <a:off x="395536" y="1852076"/>
            <a:ext cx="8229600" cy="4997152"/>
          </a:xfrm>
        </p:spPr>
        <p:txBody>
          <a:bodyPr>
            <a:normAutofit lnSpcReduction="10000"/>
          </a:bodyPr>
          <a:lstStyle/>
          <a:p>
            <a:r>
              <a:rPr lang="en-CA" dirty="0" smtClean="0"/>
              <a:t>It is better to hit than to get hit.</a:t>
            </a:r>
          </a:p>
          <a:p>
            <a:endParaRPr lang="en-CA" dirty="0"/>
          </a:p>
          <a:p>
            <a:r>
              <a:rPr lang="en-CA" dirty="0" smtClean="0"/>
              <a:t>Make sure you are not your students’ favorite teacher if you are playing a body-contact sport against them.</a:t>
            </a:r>
          </a:p>
          <a:p>
            <a:endParaRPr lang="en-CA" dirty="0" smtClean="0"/>
          </a:p>
          <a:p>
            <a:r>
              <a:rPr lang="en-CA" dirty="0" smtClean="0"/>
              <a:t>Hockey has some of the weirdest definitions and culture related to body contact I’ve ever been a part of.  It is tough to explain to the outside world in a logical sense.</a:t>
            </a:r>
            <a:endParaRPr lang="en-CA" dirty="0"/>
          </a:p>
          <a:p>
            <a:endParaRPr lang="en-CA" dirty="0"/>
          </a:p>
        </p:txBody>
      </p:sp>
    </p:spTree>
    <p:extLst>
      <p:ext uri="{BB962C8B-B14F-4D97-AF65-F5344CB8AC3E}">
        <p14:creationId xmlns:p14="http://schemas.microsoft.com/office/powerpoint/2010/main" val="194700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584" y="1124744"/>
            <a:ext cx="7498080" cy="4800600"/>
          </a:xfrm>
        </p:spPr>
        <p:txBody>
          <a:bodyPr/>
          <a:lstStyle/>
          <a:p>
            <a:r>
              <a:rPr lang="en-CA" dirty="0" smtClean="0"/>
              <a:t>The revealing of the master/servant legal definition was interesting to me as a teacher.</a:t>
            </a:r>
          </a:p>
          <a:p>
            <a:endParaRPr lang="en-CA" dirty="0"/>
          </a:p>
          <a:p>
            <a:r>
              <a:rPr lang="en-CA" dirty="0" smtClean="0"/>
              <a:t>The standards for what a constitutes a </a:t>
            </a:r>
            <a:r>
              <a:rPr lang="en-CA" i="1" dirty="0" smtClean="0"/>
              <a:t>reasonable competitor </a:t>
            </a:r>
            <a:r>
              <a:rPr lang="en-CA" dirty="0" smtClean="0"/>
              <a:t>in many sports can in fact be quite aggressive and result in injury.</a:t>
            </a:r>
            <a:endParaRPr lang="en-CA" dirty="0"/>
          </a:p>
        </p:txBody>
      </p:sp>
    </p:spTree>
    <p:extLst>
      <p:ext uri="{BB962C8B-B14F-4D97-AF65-F5344CB8AC3E}">
        <p14:creationId xmlns:p14="http://schemas.microsoft.com/office/powerpoint/2010/main" val="2436638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266"/>
            <a:ext cx="7467600" cy="1143000"/>
          </a:xfrm>
        </p:spPr>
        <p:txBody>
          <a:bodyPr>
            <a:normAutofit/>
          </a:bodyPr>
          <a:lstStyle/>
          <a:p>
            <a:pPr algn="ctr"/>
            <a:r>
              <a:rPr lang="en-CA" sz="6000" dirty="0" smtClean="0"/>
              <a:t>Summary</a:t>
            </a:r>
            <a:endParaRPr lang="en-CA" sz="6000" dirty="0"/>
          </a:p>
        </p:txBody>
      </p:sp>
      <p:sp>
        <p:nvSpPr>
          <p:cNvPr id="3" name="Content Placeholder 2"/>
          <p:cNvSpPr>
            <a:spLocks noGrp="1"/>
          </p:cNvSpPr>
          <p:nvPr>
            <p:ph idx="1"/>
          </p:nvPr>
        </p:nvSpPr>
        <p:spPr>
          <a:xfrm>
            <a:off x="251520" y="1340768"/>
            <a:ext cx="8712968" cy="5141168"/>
          </a:xfrm>
        </p:spPr>
        <p:txBody>
          <a:bodyPr>
            <a:normAutofit lnSpcReduction="10000"/>
          </a:bodyPr>
          <a:lstStyle/>
          <a:p>
            <a:r>
              <a:rPr lang="en-CA" dirty="0" smtClean="0"/>
              <a:t>The Plaintiff – Johnson (teacher at Fisher Branch Collegiate) was involved in a staff vs students fundraiser/spirit week hockey game. There was no formal agreement on rules, but it was generally agreed upon by most involved there were to be no slap shots and no </a:t>
            </a:r>
            <a:r>
              <a:rPr lang="en-CA" dirty="0" err="1" smtClean="0"/>
              <a:t>bodychecking</a:t>
            </a:r>
            <a:r>
              <a:rPr lang="en-CA" dirty="0" smtClean="0"/>
              <a:t>.  During the game body contact was made (the nature of this contact was disputed) between the defendant – Webb (student) and that this contact resulted in a serious injury of the Plaintiff – Johnson (teacher).</a:t>
            </a:r>
            <a:endParaRPr lang="en-CA" dirty="0"/>
          </a:p>
        </p:txBody>
      </p:sp>
    </p:spTree>
    <p:extLst>
      <p:ext uri="{BB962C8B-B14F-4D97-AF65-F5344CB8AC3E}">
        <p14:creationId xmlns:p14="http://schemas.microsoft.com/office/powerpoint/2010/main" val="15186399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6443"/>
            <a:ext cx="8229600" cy="1143000"/>
          </a:xfrm>
        </p:spPr>
        <p:txBody>
          <a:bodyPr/>
          <a:lstStyle/>
          <a:p>
            <a:r>
              <a:rPr lang="en-CA" dirty="0" smtClean="0"/>
              <a:t>Relevant Precedent</a:t>
            </a:r>
            <a:endParaRPr lang="en-CA" dirty="0"/>
          </a:p>
        </p:txBody>
      </p:sp>
      <p:sp>
        <p:nvSpPr>
          <p:cNvPr id="3" name="Content Placeholder 2"/>
          <p:cNvSpPr>
            <a:spLocks noGrp="1"/>
          </p:cNvSpPr>
          <p:nvPr>
            <p:ph idx="1"/>
          </p:nvPr>
        </p:nvSpPr>
        <p:spPr>
          <a:xfrm>
            <a:off x="107504" y="1600200"/>
            <a:ext cx="8856984" cy="4997152"/>
          </a:xfrm>
        </p:spPr>
        <p:txBody>
          <a:bodyPr>
            <a:normAutofit fontScale="92500" lnSpcReduction="20000"/>
          </a:bodyPr>
          <a:lstStyle/>
          <a:p>
            <a:r>
              <a:rPr lang="en-CA" dirty="0" smtClean="0"/>
              <a:t>In Agar v Canning (1965) 54 W.W.R. 302 it was stated, “</a:t>
            </a:r>
            <a:r>
              <a:rPr lang="en-CA" i="1" dirty="0" smtClean="0"/>
              <a:t>Since it is common knowledge that such injuries are not infrequent, this supports the conclusion that in the past those engaged in this sport have accepted the risk of injury as a condition of participating. Hockey necessarily involves violent bodily contact and blows from the puck and hockey sticks. A person who engages in this sport must be assumed to accept the risk of accidental harm and to waive any claim he would have […] The conduct of a player in the heat of the game is instinctive and unpremeditated and should not be judge by standards suited to polite social intercourse.”</a:t>
            </a:r>
            <a:endParaRPr lang="en-CA" i="1" dirty="0"/>
          </a:p>
        </p:txBody>
      </p:sp>
    </p:spTree>
    <p:extLst>
      <p:ext uri="{BB962C8B-B14F-4D97-AF65-F5344CB8AC3E}">
        <p14:creationId xmlns:p14="http://schemas.microsoft.com/office/powerpoint/2010/main" val="30991022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120680"/>
          </a:xfrm>
        </p:spPr>
        <p:txBody>
          <a:bodyPr>
            <a:normAutofit/>
          </a:bodyPr>
          <a:lstStyle/>
          <a:p>
            <a:r>
              <a:rPr lang="en-CA" dirty="0" smtClean="0"/>
              <a:t>In Temple v. </a:t>
            </a:r>
            <a:r>
              <a:rPr lang="en-CA" dirty="0" err="1" smtClean="0"/>
              <a:t>Hallem</a:t>
            </a:r>
            <a:r>
              <a:rPr lang="en-CA" dirty="0" smtClean="0"/>
              <a:t> (1989) 5 W.W.R. 302, the aforementioned precedent was used in the case of a baseball catcher getting hurt by a player sliding into home play.</a:t>
            </a:r>
          </a:p>
          <a:p>
            <a:endParaRPr lang="en-CA" dirty="0"/>
          </a:p>
          <a:p>
            <a:r>
              <a:rPr lang="en-CA" i="1" dirty="0" smtClean="0"/>
              <a:t>“Even if a league rule was violated, it would not necessarily give rise to liability […] only a deliberate violation of the rules calculated to do injury will give rise to civil liability.  Otherwise people who engage in the sport are assumed to accept the risk of accidental harm.”</a:t>
            </a:r>
            <a:endParaRPr lang="en-CA" i="1" dirty="0"/>
          </a:p>
        </p:txBody>
      </p:sp>
    </p:spTree>
    <p:extLst>
      <p:ext uri="{BB962C8B-B14F-4D97-AF65-F5344CB8AC3E}">
        <p14:creationId xmlns:p14="http://schemas.microsoft.com/office/powerpoint/2010/main" val="17449457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lstStyle/>
          <a:p>
            <a:r>
              <a:rPr lang="en-CA" dirty="0" smtClean="0"/>
              <a:t>In St. Laurent v. Bartley (1998) M.J. No. 159 a player was injured by the defendant’s stick in a “no contact” league.  However, it was established that while there was officially no </a:t>
            </a:r>
            <a:r>
              <a:rPr lang="en-CA" dirty="0" err="1" smtClean="0"/>
              <a:t>bodychecking</a:t>
            </a:r>
            <a:r>
              <a:rPr lang="en-CA" dirty="0" smtClean="0"/>
              <a:t> allowed, body contact of various types was common. </a:t>
            </a:r>
          </a:p>
          <a:p>
            <a:endParaRPr lang="en-CA" dirty="0"/>
          </a:p>
          <a:p>
            <a:r>
              <a:rPr lang="en-CA" dirty="0" smtClean="0"/>
              <a:t>*</a:t>
            </a:r>
            <a:r>
              <a:rPr lang="en-CA" i="1" dirty="0" smtClean="0"/>
              <a:t>Editor’s Note</a:t>
            </a:r>
            <a:r>
              <a:rPr lang="en-CA" dirty="0" smtClean="0"/>
              <a:t>: </a:t>
            </a:r>
            <a:r>
              <a:rPr lang="en-CA" i="1" dirty="0" smtClean="0"/>
              <a:t>Anyone who has ever played in a no contact hockey league can likely attest to the fact that the name is misleading at best</a:t>
            </a:r>
            <a:r>
              <a:rPr lang="en-CA" dirty="0" smtClean="0"/>
              <a:t>.*  </a:t>
            </a:r>
            <a:endParaRPr lang="en-CA" dirty="0"/>
          </a:p>
        </p:txBody>
      </p:sp>
    </p:spTree>
    <p:extLst>
      <p:ext uri="{BB962C8B-B14F-4D97-AF65-F5344CB8AC3E}">
        <p14:creationId xmlns:p14="http://schemas.microsoft.com/office/powerpoint/2010/main" val="3414244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lstStyle/>
          <a:p>
            <a:r>
              <a:rPr lang="en-CA" dirty="0" smtClean="0"/>
              <a:t>The judge found that, </a:t>
            </a:r>
            <a:r>
              <a:rPr lang="en-CA" i="1" dirty="0" smtClean="0"/>
              <a:t>“In the circumstance of the game, while the defendant’s actions justified the roughing call made by the linesman, it was nevertheless a course of conduct Kennedy J. [the judge] found did not fall below the standard of a reasonable competitor in his place.  Kennedy J. took into account the nature of the match itself and the level of aggressiveness within the league.”</a:t>
            </a:r>
            <a:endParaRPr lang="en-CA" i="1" dirty="0"/>
          </a:p>
        </p:txBody>
      </p:sp>
    </p:spTree>
    <p:extLst>
      <p:ext uri="{BB962C8B-B14F-4D97-AF65-F5344CB8AC3E}">
        <p14:creationId xmlns:p14="http://schemas.microsoft.com/office/powerpoint/2010/main" val="2616564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60648"/>
            <a:ext cx="7467600" cy="1143000"/>
          </a:xfrm>
        </p:spPr>
        <p:txBody>
          <a:bodyPr/>
          <a:lstStyle/>
          <a:p>
            <a:pPr algn="ctr"/>
            <a:r>
              <a:rPr lang="en-CA" dirty="0" smtClean="0"/>
              <a:t>Context and Case Notes</a:t>
            </a:r>
            <a:endParaRPr lang="en-CA" dirty="0"/>
          </a:p>
        </p:txBody>
      </p:sp>
      <p:sp>
        <p:nvSpPr>
          <p:cNvPr id="3" name="Content Placeholder 2"/>
          <p:cNvSpPr>
            <a:spLocks noGrp="1"/>
          </p:cNvSpPr>
          <p:nvPr>
            <p:ph idx="1"/>
          </p:nvPr>
        </p:nvSpPr>
        <p:spPr>
          <a:xfrm>
            <a:off x="457200" y="1600200"/>
            <a:ext cx="8229600" cy="4925144"/>
          </a:xfrm>
        </p:spPr>
        <p:txBody>
          <a:bodyPr>
            <a:normAutofit lnSpcReduction="10000"/>
          </a:bodyPr>
          <a:lstStyle/>
          <a:p>
            <a:r>
              <a:rPr lang="en-CA" dirty="0" smtClean="0"/>
              <a:t>Johnson had played both contact and non-contact hockey for many years and was familiar with the risks involved.</a:t>
            </a:r>
          </a:p>
          <a:p>
            <a:endParaRPr lang="en-CA" dirty="0"/>
          </a:p>
          <a:p>
            <a:r>
              <a:rPr lang="en-CA" dirty="0" smtClean="0"/>
              <a:t>Johnson claims that Webb (who was much larger than he) cross-checked him in an illegal manner and that the hit was more violent than he had ever been hit before.  He also claims the hit caused substantial damage to him as his back bent over the boards badly.</a:t>
            </a:r>
            <a:endParaRPr lang="en-CA" dirty="0"/>
          </a:p>
        </p:txBody>
      </p:sp>
    </p:spTree>
    <p:extLst>
      <p:ext uri="{BB962C8B-B14F-4D97-AF65-F5344CB8AC3E}">
        <p14:creationId xmlns:p14="http://schemas.microsoft.com/office/powerpoint/2010/main" val="1976569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6120680"/>
          </a:xfrm>
        </p:spPr>
        <p:txBody>
          <a:bodyPr>
            <a:normAutofit/>
          </a:bodyPr>
          <a:lstStyle/>
          <a:p>
            <a:r>
              <a:rPr lang="en-CA" dirty="0" smtClean="0"/>
              <a:t>Bradley </a:t>
            </a:r>
            <a:r>
              <a:rPr lang="en-CA" dirty="0" err="1" smtClean="0"/>
              <a:t>Vandersteen</a:t>
            </a:r>
            <a:r>
              <a:rPr lang="en-CA" dirty="0" smtClean="0"/>
              <a:t> was a spectator who had played and coached hockey for several years, and testified that the hit was terrible and that Webb was not expecting it.  He went on to say that in his opinion, Webb was not going for the puck and could have avoided the hit.</a:t>
            </a:r>
          </a:p>
          <a:p>
            <a:endParaRPr lang="en-CA" dirty="0"/>
          </a:p>
          <a:p>
            <a:r>
              <a:rPr lang="en-CA" dirty="0" smtClean="0"/>
              <a:t>Vivian Bernier was also a spectator at the game.  Her version of events essentially agrees with </a:t>
            </a:r>
            <a:r>
              <a:rPr lang="en-CA" dirty="0" err="1" smtClean="0"/>
              <a:t>Vandersteen’s</a:t>
            </a:r>
            <a:r>
              <a:rPr lang="en-CA" dirty="0" smtClean="0"/>
              <a:t>.</a:t>
            </a:r>
            <a:endParaRPr lang="en-CA" dirty="0"/>
          </a:p>
        </p:txBody>
      </p:sp>
    </p:spTree>
    <p:extLst>
      <p:ext uri="{BB962C8B-B14F-4D97-AF65-F5344CB8AC3E}">
        <p14:creationId xmlns:p14="http://schemas.microsoft.com/office/powerpoint/2010/main" val="15224963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76672"/>
            <a:ext cx="8229600" cy="6192688"/>
          </a:xfrm>
        </p:spPr>
        <p:txBody>
          <a:bodyPr/>
          <a:lstStyle/>
          <a:p>
            <a:r>
              <a:rPr lang="en-CA" dirty="0" smtClean="0"/>
              <a:t>Mr. </a:t>
            </a:r>
            <a:r>
              <a:rPr lang="en-CA" dirty="0" err="1" smtClean="0"/>
              <a:t>Pona</a:t>
            </a:r>
            <a:r>
              <a:rPr lang="en-CA" dirty="0"/>
              <a:t> </a:t>
            </a:r>
            <a:r>
              <a:rPr lang="en-CA" dirty="0" smtClean="0"/>
              <a:t>– the school principal – was in the player’s box at the time of the hit.  He testified that the collision was accidental and that the players were tangled as they arrived at the boards.  This directly contradicts what the previous two witnesses put forward.  </a:t>
            </a:r>
            <a:r>
              <a:rPr lang="en-CA" dirty="0" err="1" smtClean="0"/>
              <a:t>Pona</a:t>
            </a:r>
            <a:r>
              <a:rPr lang="en-CA" dirty="0" smtClean="0"/>
              <a:t> claims momentum carried to tangled opponents into the boards in what was an awkward position for Johnson. </a:t>
            </a:r>
            <a:endParaRPr lang="en-CA" dirty="0"/>
          </a:p>
        </p:txBody>
      </p:sp>
    </p:spTree>
    <p:extLst>
      <p:ext uri="{BB962C8B-B14F-4D97-AF65-F5344CB8AC3E}">
        <p14:creationId xmlns:p14="http://schemas.microsoft.com/office/powerpoint/2010/main" val="2883504902"/>
      </p:ext>
    </p:extLst>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111</TotalTime>
  <Words>1483</Words>
  <Application>Microsoft Office PowerPoint</Application>
  <PresentationFormat>On-screen Show (4:3)</PresentationFormat>
  <Paragraphs>60</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Technic</vt:lpstr>
      <vt:lpstr>Johnson v. Webb</vt:lpstr>
      <vt:lpstr>Summary</vt:lpstr>
      <vt:lpstr>Relevant Precedent</vt:lpstr>
      <vt:lpstr>PowerPoint Presentation</vt:lpstr>
      <vt:lpstr>PowerPoint Presentation</vt:lpstr>
      <vt:lpstr>PowerPoint Presentation</vt:lpstr>
      <vt:lpstr>Context and Case Notes</vt:lpstr>
      <vt:lpstr>PowerPoint Presentation</vt:lpstr>
      <vt:lpstr>PowerPoint Presentation</vt:lpstr>
      <vt:lpstr>PowerPoint Presentation</vt:lpstr>
      <vt:lpstr>PowerPoint Presentation</vt:lpstr>
      <vt:lpstr>PowerPoint Presentation</vt:lpstr>
      <vt:lpstr>Case Against the School Division</vt:lpstr>
      <vt:lpstr>PowerPoint Presentation</vt:lpstr>
      <vt:lpstr>PowerPoint Presentation</vt:lpstr>
      <vt:lpstr>Finally…</vt:lpstr>
      <vt:lpstr>Conclusions and Implications for Educators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Johnson v. Webb</dc:title>
  <dc:creator>Kyle Prevost</dc:creator>
  <cp:lastModifiedBy>Kyle Prevost</cp:lastModifiedBy>
  <cp:revision>12</cp:revision>
  <dcterms:created xsi:type="dcterms:W3CDTF">2015-01-24T18:04:23Z</dcterms:created>
  <dcterms:modified xsi:type="dcterms:W3CDTF">2015-05-18T19:45:17Z</dcterms:modified>
</cp:coreProperties>
</file>