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59" r:id="rId4"/>
    <p:sldId id="271" r:id="rId5"/>
    <p:sldId id="257" r:id="rId6"/>
    <p:sldId id="260" r:id="rId7"/>
    <p:sldId id="272" r:id="rId8"/>
    <p:sldId id="261" r:id="rId9"/>
    <p:sldId id="273" r:id="rId10"/>
    <p:sldId id="262" r:id="rId11"/>
    <p:sldId id="263" r:id="rId12"/>
    <p:sldId id="266" r:id="rId13"/>
    <p:sldId id="274" r:id="rId14"/>
    <p:sldId id="275" r:id="rId15"/>
    <p:sldId id="277" r:id="rId16"/>
    <p:sldId id="276" r:id="rId17"/>
    <p:sldId id="268" r:id="rId18"/>
    <p:sldId id="267" r:id="rId19"/>
    <p:sldId id="269" r:id="rId20"/>
    <p:sldId id="265" r:id="rId21"/>
    <p:sldId id="258"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2" autoAdjust="0"/>
    <p:restoredTop sz="94660"/>
  </p:normalViewPr>
  <p:slideViewPr>
    <p:cSldViewPr>
      <p:cViewPr varScale="1">
        <p:scale>
          <a:sx n="69" d="100"/>
          <a:sy n="69" d="100"/>
        </p:scale>
        <p:origin x="-141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208531EF-0798-49D0-9757-88672EFA8508}" type="datetimeFigureOut">
              <a:rPr lang="en-CA" smtClean="0"/>
              <a:t>18/05/2015</a:t>
            </a:fld>
            <a:endParaRPr lang="en-CA"/>
          </a:p>
        </p:txBody>
      </p:sp>
      <p:sp>
        <p:nvSpPr>
          <p:cNvPr id="17" name="Footer Placeholder 16"/>
          <p:cNvSpPr>
            <a:spLocks noGrp="1"/>
          </p:cNvSpPr>
          <p:nvPr>
            <p:ph type="ftr" sz="quarter" idx="11"/>
          </p:nvPr>
        </p:nvSpPr>
        <p:spPr/>
        <p:txBody>
          <a:bodyPr/>
          <a:lstStyle/>
          <a:p>
            <a:endParaRPr lang="en-CA"/>
          </a:p>
        </p:txBody>
      </p:sp>
      <p:sp>
        <p:nvSpPr>
          <p:cNvPr id="29" name="Slide Number Placeholder 28"/>
          <p:cNvSpPr>
            <a:spLocks noGrp="1"/>
          </p:cNvSpPr>
          <p:nvPr>
            <p:ph type="sldNum" sz="quarter" idx="12"/>
          </p:nvPr>
        </p:nvSpPr>
        <p:spPr/>
        <p:txBody>
          <a:bodyPr/>
          <a:lstStyle/>
          <a:p>
            <a:fld id="{4A7DCCD8-E145-474F-A256-A839408C1E06}" type="slidenum">
              <a:rPr lang="en-CA" smtClean="0"/>
              <a:t>‹#›</a:t>
            </a:fld>
            <a:endParaRPr lang="en-CA"/>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8531EF-0798-49D0-9757-88672EFA8508}" type="datetimeFigureOut">
              <a:rPr lang="en-CA" smtClean="0"/>
              <a:t>18/05/2015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7DCCD8-E145-474F-A256-A839408C1E06}"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8531EF-0798-49D0-9757-88672EFA8508}" type="datetimeFigureOut">
              <a:rPr lang="en-CA" smtClean="0"/>
              <a:t>18/05/2015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7DCCD8-E145-474F-A256-A839408C1E06}" type="slidenum">
              <a:rPr lang="en-CA" smtClean="0"/>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8531EF-0798-49D0-9757-88672EFA8508}" type="datetimeFigureOut">
              <a:rPr lang="en-CA" smtClean="0"/>
              <a:t>18/05/2015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7DCCD8-E145-474F-A256-A839408C1E06}" type="slidenum">
              <a:rPr lang="en-CA" smtClean="0"/>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08531EF-0798-49D0-9757-88672EFA8508}" type="datetimeFigureOut">
              <a:rPr lang="en-CA" smtClean="0"/>
              <a:t>18/05/2015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a:xfrm>
            <a:off x="7924800" y="6416675"/>
            <a:ext cx="762000" cy="365125"/>
          </a:xfrm>
        </p:spPr>
        <p:txBody>
          <a:bodyPr/>
          <a:lstStyle/>
          <a:p>
            <a:fld id="{4A7DCCD8-E145-474F-A256-A839408C1E06}" type="slidenum">
              <a:rPr lang="en-CA" smtClean="0"/>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08531EF-0798-49D0-9757-88672EFA8508}" type="datetimeFigureOut">
              <a:rPr lang="en-CA" smtClean="0"/>
              <a:t>18/05/2015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A7DCCD8-E145-474F-A256-A839408C1E06}" type="slidenum">
              <a:rPr lang="en-CA" smtClean="0"/>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08531EF-0798-49D0-9757-88672EFA8508}" type="datetimeFigureOut">
              <a:rPr lang="en-CA" smtClean="0"/>
              <a:t>18/05/2015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4A7DCCD8-E145-474F-A256-A839408C1E06}" type="slidenum">
              <a:rPr lang="en-CA" smtClean="0"/>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08531EF-0798-49D0-9757-88672EFA8508}" type="datetimeFigureOut">
              <a:rPr lang="en-CA" smtClean="0"/>
              <a:t>18/05/2015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4A7DCCD8-E145-474F-A256-A839408C1E06}" type="slidenum">
              <a:rPr lang="en-CA" smtClean="0"/>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8531EF-0798-49D0-9757-88672EFA8508}" type="datetimeFigureOut">
              <a:rPr lang="en-CA" smtClean="0"/>
              <a:t>18/05/2015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4A7DCCD8-E145-474F-A256-A839408C1E06}"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08531EF-0798-49D0-9757-88672EFA8508}" type="datetimeFigureOut">
              <a:rPr lang="en-CA" smtClean="0"/>
              <a:t>18/05/2015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A7DCCD8-E145-474F-A256-A839408C1E06}" type="slidenum">
              <a:rPr lang="en-CA" smtClean="0"/>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08531EF-0798-49D0-9757-88672EFA8508}" type="datetimeFigureOut">
              <a:rPr lang="en-CA" smtClean="0"/>
              <a:t>18/05/2015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A7DCCD8-E145-474F-A256-A839408C1E06}" type="slidenum">
              <a:rPr lang="en-CA" smtClean="0"/>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08531EF-0798-49D0-9757-88672EFA8508}" type="datetimeFigureOut">
              <a:rPr lang="en-CA" smtClean="0"/>
              <a:t>18/05/2015</a:t>
            </a:fld>
            <a:endParaRPr lang="en-CA"/>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CA"/>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A7DCCD8-E145-474F-A256-A839408C1E06}" type="slidenum">
              <a:rPr lang="en-CA" smtClean="0"/>
              <a:t>‹#›</a:t>
            </a:fld>
            <a:endParaRPr lang="en-C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eb2.gov.mb.ca/laws/statutes/ccsm/d093f.php#7"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eb2.gov.mb.ca/laws/statutes/ccsm/d093f.php#7(1.1)"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eb2.gov.mb.ca/laws/statutes/ccsm/d093f.php#14"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gov.mb.ca/justice/domestic/pdf/stalkingweb.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eb2.gov.mb.ca/laws/statutes/ccsm/d093f.php#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eb2.gov.mb.ca/laws/statutes/ccsm/d093f.php#2(1.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eb2.gov.mb.ca/laws/statutes/ccsm/d093f.php#2(3)" TargetMode="External"/><Relationship Id="rId2" Type="http://schemas.openxmlformats.org/officeDocument/2006/relationships/hyperlink" Target="http://web2.gov.mb.ca/laws/statutes/ccsm/d093f.php#2(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484784"/>
            <a:ext cx="7772400" cy="1470025"/>
          </a:xfrm>
        </p:spPr>
        <p:txBody>
          <a:bodyPr>
            <a:normAutofit fontScale="90000"/>
          </a:bodyPr>
          <a:lstStyle/>
          <a:p>
            <a:r>
              <a:rPr lang="en-CA" dirty="0" smtClean="0"/>
              <a:t>The Domestic Violence and Stalking Act</a:t>
            </a:r>
            <a:endParaRPr lang="en-CA" dirty="0"/>
          </a:p>
        </p:txBody>
      </p:sp>
      <p:sp>
        <p:nvSpPr>
          <p:cNvPr id="3" name="Subtitle 2"/>
          <p:cNvSpPr>
            <a:spLocks noGrp="1"/>
          </p:cNvSpPr>
          <p:nvPr>
            <p:ph type="subTitle" idx="1"/>
          </p:nvPr>
        </p:nvSpPr>
        <p:spPr>
          <a:xfrm>
            <a:off x="1331640" y="4581128"/>
            <a:ext cx="6400800" cy="1752600"/>
          </a:xfrm>
        </p:spPr>
        <p:txBody>
          <a:bodyPr/>
          <a:lstStyle/>
          <a:p>
            <a:r>
              <a:rPr lang="en-CA" dirty="0" smtClean="0">
                <a:solidFill>
                  <a:schemeClr val="tx1"/>
                </a:solidFill>
              </a:rPr>
              <a:t>By: Kyle Prevost</a:t>
            </a:r>
            <a:endParaRPr lang="en-CA" dirty="0">
              <a:solidFill>
                <a:schemeClr val="tx1"/>
              </a:solidFill>
            </a:endParaRPr>
          </a:p>
        </p:txBody>
      </p:sp>
    </p:spTree>
    <p:extLst>
      <p:ext uri="{BB962C8B-B14F-4D97-AF65-F5344CB8AC3E}">
        <p14:creationId xmlns:p14="http://schemas.microsoft.com/office/powerpoint/2010/main" val="22076896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Protection Orders</a:t>
            </a:r>
            <a:endParaRPr lang="en-CA" dirty="0"/>
          </a:p>
        </p:txBody>
      </p:sp>
      <p:sp>
        <p:nvSpPr>
          <p:cNvPr id="3" name="Content Placeholder 2"/>
          <p:cNvSpPr>
            <a:spLocks noGrp="1"/>
          </p:cNvSpPr>
          <p:nvPr>
            <p:ph idx="1"/>
          </p:nvPr>
        </p:nvSpPr>
        <p:spPr>
          <a:xfrm>
            <a:off x="457200" y="1600200"/>
            <a:ext cx="8229600" cy="4925144"/>
          </a:xfrm>
        </p:spPr>
        <p:txBody>
          <a:bodyPr>
            <a:normAutofit fontScale="77500" lnSpcReduction="20000"/>
          </a:bodyPr>
          <a:lstStyle/>
          <a:p>
            <a:pPr marL="0" indent="0" algn="ctr">
              <a:buNone/>
            </a:pPr>
            <a:r>
              <a:rPr lang="en-CA" b="1" dirty="0"/>
              <a:t>Content of protection </a:t>
            </a:r>
            <a:r>
              <a:rPr lang="en-CA" b="1" dirty="0" smtClean="0"/>
              <a:t>order</a:t>
            </a:r>
          </a:p>
          <a:p>
            <a:pPr marL="0" indent="0" algn="ctr">
              <a:buNone/>
            </a:pPr>
            <a:endParaRPr lang="en-CA" b="1" dirty="0"/>
          </a:p>
          <a:p>
            <a:r>
              <a:rPr lang="en-CA" dirty="0">
                <a:hlinkClick r:id="rId2"/>
              </a:rPr>
              <a:t>7(1)</a:t>
            </a:r>
            <a:r>
              <a:rPr lang="en-CA" dirty="0"/>
              <a:t>         A protection order granted under subsection 6(1) may include any of the following provisions that the designated justice of the peace considers necessary or advisable:</a:t>
            </a:r>
          </a:p>
          <a:p>
            <a:r>
              <a:rPr lang="en-CA" dirty="0"/>
              <a:t>(a) a provision prohibiting the respondent from following the subject or a specified person from place to place;</a:t>
            </a:r>
          </a:p>
          <a:p>
            <a:r>
              <a:rPr lang="en-CA" dirty="0"/>
              <a:t>(b) a provision prohibiting the respondent from communicating with or contacting the subject or a specified person;</a:t>
            </a:r>
          </a:p>
          <a:p>
            <a:r>
              <a:rPr lang="en-CA" dirty="0"/>
              <a:t>(c) a provision prohibiting the respondent from attending at or near, or entering, any place that the subject or a specified person happens to be or attends regularly, which may include a place where the subject or person resides, works or carries on business;</a:t>
            </a:r>
          </a:p>
          <a:p>
            <a:endParaRPr lang="en-CA" dirty="0"/>
          </a:p>
        </p:txBody>
      </p:sp>
    </p:spTree>
    <p:extLst>
      <p:ext uri="{BB962C8B-B14F-4D97-AF65-F5344CB8AC3E}">
        <p14:creationId xmlns:p14="http://schemas.microsoft.com/office/powerpoint/2010/main" val="34593851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260648"/>
            <a:ext cx="8856984" cy="6480720"/>
          </a:xfrm>
        </p:spPr>
        <p:txBody>
          <a:bodyPr>
            <a:normAutofit lnSpcReduction="10000"/>
          </a:bodyPr>
          <a:lstStyle/>
          <a:p>
            <a:pPr marL="0" indent="0" algn="ctr">
              <a:buNone/>
            </a:pPr>
            <a:r>
              <a:rPr lang="en-CA" b="1" dirty="0"/>
              <a:t>Additional provisions restricting respondent</a:t>
            </a:r>
          </a:p>
          <a:p>
            <a:r>
              <a:rPr lang="en-CA" dirty="0">
                <a:hlinkClick r:id="rId2"/>
              </a:rPr>
              <a:t>7(1.1)</a:t>
            </a:r>
            <a:r>
              <a:rPr lang="en-CA" dirty="0"/>
              <a:t>      An order under clause (1)(c.1) must include a provision requiring the respondent to do the following while attending a proceeding referred to in that clause:</a:t>
            </a:r>
          </a:p>
          <a:p>
            <a:r>
              <a:rPr lang="en-CA" dirty="0"/>
              <a:t>(a) remain at least two metres away from the subject at all times;</a:t>
            </a:r>
          </a:p>
          <a:p>
            <a:r>
              <a:rPr lang="en-CA" dirty="0"/>
              <a:t>(b) refrain from communicating with the subject, except in the presence and with the approval of</a:t>
            </a:r>
          </a:p>
          <a:p>
            <a:r>
              <a:rPr lang="en-CA" dirty="0"/>
              <a:t>(</a:t>
            </a:r>
            <a:r>
              <a:rPr lang="en-CA" dirty="0" err="1"/>
              <a:t>i</a:t>
            </a:r>
            <a:r>
              <a:rPr lang="en-CA" dirty="0"/>
              <a:t>) the judge, master or other officer of the court in a court proceeding, or</a:t>
            </a:r>
          </a:p>
          <a:p>
            <a:r>
              <a:rPr lang="en-CA" dirty="0"/>
              <a:t>(ii) the mediator, assessor, investigator or evaluator;</a:t>
            </a:r>
          </a:p>
          <a:p>
            <a:r>
              <a:rPr lang="en-CA" dirty="0"/>
              <a:t>(c) not remain in any location where the respondent would be alone with the subject.</a:t>
            </a:r>
          </a:p>
          <a:p>
            <a:endParaRPr lang="en-CA" dirty="0"/>
          </a:p>
        </p:txBody>
      </p:sp>
    </p:spTree>
    <p:extLst>
      <p:ext uri="{BB962C8B-B14F-4D97-AF65-F5344CB8AC3E}">
        <p14:creationId xmlns:p14="http://schemas.microsoft.com/office/powerpoint/2010/main" val="24508019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260648"/>
            <a:ext cx="8856984" cy="6480720"/>
          </a:xfrm>
        </p:spPr>
        <p:txBody>
          <a:bodyPr>
            <a:normAutofit fontScale="92500" lnSpcReduction="20000"/>
          </a:bodyPr>
          <a:lstStyle/>
          <a:p>
            <a:pPr marL="0" indent="0" algn="ctr">
              <a:buNone/>
            </a:pPr>
            <a:r>
              <a:rPr lang="en-CA" b="1" dirty="0"/>
              <a:t>Content of prevention order</a:t>
            </a:r>
          </a:p>
          <a:p>
            <a:r>
              <a:rPr lang="en-CA" dirty="0">
                <a:hlinkClick r:id="rId2"/>
              </a:rPr>
              <a:t>14(1)</a:t>
            </a:r>
            <a:r>
              <a:rPr lang="en-CA" dirty="0"/>
              <a:t>        Where, on application, the court determines that the respondent has stalked the subject or subjected him or her to domestic violence, the court may make a prevention order with any terms or conditions it considers appropriate to protect the subject or remedy the domestic violence or stalking, which may include any of the following:</a:t>
            </a:r>
          </a:p>
          <a:p>
            <a:r>
              <a:rPr lang="en-CA" dirty="0"/>
              <a:t>(a) a provision prohibiting the respondent from following the subject or a specified person from place to place;</a:t>
            </a:r>
          </a:p>
          <a:p>
            <a:r>
              <a:rPr lang="en-CA" dirty="0"/>
              <a:t>(b) a provision prohibiting the respondent from communicating with or contacting the subject or a specified person;</a:t>
            </a:r>
          </a:p>
          <a:p>
            <a:r>
              <a:rPr lang="en-CA" dirty="0"/>
              <a:t>(c) a provision prohibiting the respondent from attending at or near or entering any place that the subject or a specified person regularly attends, which may include a place where the subject or person resides, works or carries on business;</a:t>
            </a:r>
          </a:p>
          <a:p>
            <a:endParaRPr lang="en-CA" dirty="0"/>
          </a:p>
        </p:txBody>
      </p:sp>
    </p:spTree>
    <p:extLst>
      <p:ext uri="{BB962C8B-B14F-4D97-AF65-F5344CB8AC3E}">
        <p14:creationId xmlns:p14="http://schemas.microsoft.com/office/powerpoint/2010/main" val="36759917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Differentiating Between Protection and Prevention Orders</a:t>
            </a:r>
            <a:endParaRPr lang="en-CA" dirty="0"/>
          </a:p>
        </p:txBody>
      </p:sp>
      <p:sp>
        <p:nvSpPr>
          <p:cNvPr id="3" name="Content Placeholder 2"/>
          <p:cNvSpPr>
            <a:spLocks noGrp="1"/>
          </p:cNvSpPr>
          <p:nvPr>
            <p:ph idx="1"/>
          </p:nvPr>
        </p:nvSpPr>
        <p:spPr>
          <a:xfrm>
            <a:off x="467544" y="1916832"/>
            <a:ext cx="8229600" cy="4709160"/>
          </a:xfrm>
        </p:spPr>
        <p:txBody>
          <a:bodyPr>
            <a:normAutofit fontScale="92500" lnSpcReduction="20000"/>
          </a:bodyPr>
          <a:lstStyle/>
          <a:p>
            <a:r>
              <a:rPr lang="en-CA" dirty="0"/>
              <a:t>Protection </a:t>
            </a:r>
            <a:r>
              <a:rPr lang="en-CA" dirty="0" smtClean="0"/>
              <a:t>Orders are </a:t>
            </a:r>
            <a:r>
              <a:rPr lang="en-CA" dirty="0"/>
              <a:t>obtained from a designated Justice of the Peace of the Provincial Court of Manitoba, and Prevention </a:t>
            </a:r>
            <a:r>
              <a:rPr lang="en-CA" dirty="0" smtClean="0"/>
              <a:t>Orders are obtained </a:t>
            </a:r>
            <a:r>
              <a:rPr lang="en-CA" dirty="0"/>
              <a:t>from the Court of Queen's Bench</a:t>
            </a:r>
            <a:r>
              <a:rPr lang="en-CA" dirty="0" smtClean="0"/>
              <a:t>.</a:t>
            </a:r>
          </a:p>
          <a:p>
            <a:endParaRPr lang="en-CA" dirty="0" smtClean="0"/>
          </a:p>
          <a:p>
            <a:r>
              <a:rPr lang="en-CA" dirty="0" smtClean="0"/>
              <a:t>Persons </a:t>
            </a:r>
            <a:r>
              <a:rPr lang="en-CA" dirty="0"/>
              <a:t>subjected to domestic violence or stalking can seek Protection Orders from designated Justices of the Peace quickly, simply and inexpensively, without notice to the respondent. Applicants have to provide evidence under oath about the stalking or domestic violence</a:t>
            </a:r>
            <a:r>
              <a:rPr lang="en-CA" dirty="0" smtClean="0"/>
              <a:t>.  They are executed much faster than prevention orders (sometimes in less than 24 hours)</a:t>
            </a:r>
            <a:endParaRPr lang="en-CA" dirty="0"/>
          </a:p>
        </p:txBody>
      </p:sp>
    </p:spTree>
    <p:extLst>
      <p:ext uri="{BB962C8B-B14F-4D97-AF65-F5344CB8AC3E}">
        <p14:creationId xmlns:p14="http://schemas.microsoft.com/office/powerpoint/2010/main" val="32925955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836712"/>
            <a:ext cx="8229600" cy="6336704"/>
          </a:xfrm>
        </p:spPr>
        <p:txBody>
          <a:bodyPr>
            <a:normAutofit/>
          </a:bodyPr>
          <a:lstStyle/>
          <a:p>
            <a:r>
              <a:rPr lang="en-CA" dirty="0" smtClean="0"/>
              <a:t>Prevention orders are slightly more “serious” or formal and broader in scope.  When </a:t>
            </a:r>
            <a:r>
              <a:rPr lang="en-CA" dirty="0"/>
              <a:t>making Prevention Orders, Judges are able to grant any of the types of protective relief available from designated Justices of the Peace. In addition, the court may order other relief necessary to protect the applicant or remedy the domestic violence or stalking. These additional remedies include:</a:t>
            </a:r>
          </a:p>
          <a:p>
            <a:endParaRPr lang="en-CA" dirty="0"/>
          </a:p>
        </p:txBody>
      </p:sp>
    </p:spTree>
    <p:extLst>
      <p:ext uri="{BB962C8B-B14F-4D97-AF65-F5344CB8AC3E}">
        <p14:creationId xmlns:p14="http://schemas.microsoft.com/office/powerpoint/2010/main" val="30783328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229600" cy="5976664"/>
          </a:xfrm>
        </p:spPr>
        <p:txBody>
          <a:bodyPr>
            <a:normAutofit fontScale="92500" lnSpcReduction="20000"/>
          </a:bodyPr>
          <a:lstStyle/>
          <a:p>
            <a:pPr>
              <a:buFont typeface="Wingdings" panose="05000000000000000000" pitchFamily="2" charset="2"/>
              <a:buChar char="Ø"/>
            </a:pPr>
            <a:r>
              <a:rPr lang="en-CA" dirty="0"/>
              <a:t>sole occupation of the family residence;</a:t>
            </a:r>
          </a:p>
          <a:p>
            <a:pPr>
              <a:buFont typeface="Wingdings" panose="05000000000000000000" pitchFamily="2" charset="2"/>
              <a:buChar char="Ø"/>
            </a:pPr>
            <a:r>
              <a:rPr lang="en-CA" dirty="0"/>
              <a:t>temporary possession of specified personal property, such as household goods, furniture or vehicles;</a:t>
            </a:r>
          </a:p>
          <a:p>
            <a:pPr>
              <a:buFont typeface="Wingdings" panose="05000000000000000000" pitchFamily="2" charset="2"/>
              <a:buChar char="Ø"/>
            </a:pPr>
            <a:r>
              <a:rPr lang="en-CA" dirty="0"/>
              <a:t>seizure of items used by the respondent to further the domestic violence or stalking;</a:t>
            </a:r>
          </a:p>
          <a:p>
            <a:pPr>
              <a:buFont typeface="Wingdings" panose="05000000000000000000" pitchFamily="2" charset="2"/>
              <a:buChar char="Ø"/>
            </a:pPr>
            <a:r>
              <a:rPr lang="en-CA" dirty="0"/>
              <a:t>recommending or requiring the respondent to receive counselling; and</a:t>
            </a:r>
          </a:p>
          <a:p>
            <a:pPr>
              <a:buFont typeface="Wingdings" panose="05000000000000000000" pitchFamily="2" charset="2"/>
              <a:buChar char="Ø"/>
            </a:pPr>
            <a:r>
              <a:rPr lang="en-CA" dirty="0"/>
              <a:t>prohibiting the respondent from damaging, or dealing with property in which the victim has an interest;</a:t>
            </a:r>
          </a:p>
          <a:p>
            <a:pPr>
              <a:buFont typeface="Wingdings" panose="05000000000000000000" pitchFamily="2" charset="2"/>
              <a:buChar char="Ø"/>
            </a:pPr>
            <a:r>
              <a:rPr lang="en-CA" dirty="0"/>
              <a:t>As well, Judges of the Court of Queen's Bench may order the respondent to pay compensation for any monetary losses incurred by the applicant or any child of the applicant, due to the domestic violence or stalking (such as expenses for counselling, security measures or moving, or lost income).</a:t>
            </a:r>
          </a:p>
          <a:p>
            <a:endParaRPr lang="en-CA" dirty="0"/>
          </a:p>
        </p:txBody>
      </p:sp>
    </p:spTree>
    <p:extLst>
      <p:ext uri="{BB962C8B-B14F-4D97-AF65-F5344CB8AC3E}">
        <p14:creationId xmlns:p14="http://schemas.microsoft.com/office/powerpoint/2010/main" val="16107482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Tort of Stalking</a:t>
            </a:r>
            <a:endParaRPr lang="en-CA" dirty="0"/>
          </a:p>
        </p:txBody>
      </p:sp>
      <p:sp>
        <p:nvSpPr>
          <p:cNvPr id="3" name="Content Placeholder 2"/>
          <p:cNvSpPr>
            <a:spLocks noGrp="1"/>
          </p:cNvSpPr>
          <p:nvPr>
            <p:ph idx="1"/>
          </p:nvPr>
        </p:nvSpPr>
        <p:spPr/>
        <p:txBody>
          <a:bodyPr/>
          <a:lstStyle/>
          <a:p>
            <a:pPr marL="0" indent="0" algn="ctr">
              <a:buNone/>
            </a:pPr>
            <a:r>
              <a:rPr lang="en-CA" dirty="0" smtClean="0"/>
              <a:t>The </a:t>
            </a:r>
            <a:r>
              <a:rPr lang="en-CA" dirty="0"/>
              <a:t>legislation also creates a tort of stalking, enabling persons subjected to stalking who wish to do so to sue stalkers for damages they suffer. Prior to September 30, 1999, this could be done only if the stalking behaviour fit within an existing tort, such as assault or battery.</a:t>
            </a:r>
          </a:p>
        </p:txBody>
      </p:sp>
    </p:spTree>
    <p:extLst>
      <p:ext uri="{BB962C8B-B14F-4D97-AF65-F5344CB8AC3E}">
        <p14:creationId xmlns:p14="http://schemas.microsoft.com/office/powerpoint/2010/main" val="11111764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Cyberbullying</a:t>
            </a:r>
            <a:endParaRPr lang="en-CA" dirty="0"/>
          </a:p>
        </p:txBody>
      </p:sp>
      <p:sp>
        <p:nvSpPr>
          <p:cNvPr id="3" name="Content Placeholder 2"/>
          <p:cNvSpPr>
            <a:spLocks noGrp="1"/>
          </p:cNvSpPr>
          <p:nvPr>
            <p:ph idx="1"/>
          </p:nvPr>
        </p:nvSpPr>
        <p:spPr>
          <a:xfrm>
            <a:off x="251520" y="1600200"/>
            <a:ext cx="8640960" cy="4925144"/>
          </a:xfrm>
        </p:spPr>
        <p:txBody>
          <a:bodyPr>
            <a:normAutofit fontScale="92500" lnSpcReduction="20000"/>
          </a:bodyPr>
          <a:lstStyle/>
          <a:p>
            <a:r>
              <a:rPr lang="en-CA" dirty="0" smtClean="0"/>
              <a:t>Anti-cyberbullying legislation has recently been passed that, “could include protection orders.”</a:t>
            </a:r>
          </a:p>
          <a:p>
            <a:endParaRPr lang="en-CA" dirty="0"/>
          </a:p>
          <a:p>
            <a:r>
              <a:rPr lang="en-CA" dirty="0" smtClean="0"/>
              <a:t>“It also expanded the duties of teachers and staff to report incidents to their principal.”</a:t>
            </a:r>
          </a:p>
          <a:p>
            <a:endParaRPr lang="en-CA" dirty="0"/>
          </a:p>
          <a:p>
            <a:r>
              <a:rPr lang="en-CA" dirty="0" smtClean="0"/>
              <a:t>While </a:t>
            </a:r>
            <a:r>
              <a:rPr lang="en-CA" b="1" dirty="0" smtClean="0"/>
              <a:t>Bill 18 </a:t>
            </a:r>
            <a:r>
              <a:rPr lang="en-CA" dirty="0" smtClean="0"/>
              <a:t>is technically an amendment to the </a:t>
            </a:r>
            <a:r>
              <a:rPr lang="en-CA" i="1" dirty="0" smtClean="0"/>
              <a:t>Public Schools Act</a:t>
            </a:r>
            <a:r>
              <a:rPr lang="en-CA" dirty="0" smtClean="0"/>
              <a:t>, the protection orders generated and the definitions of stalking have some crossover with </a:t>
            </a:r>
          </a:p>
          <a:p>
            <a:pPr marL="0" indent="0">
              <a:buNone/>
            </a:pPr>
            <a:endParaRPr lang="en-CA" dirty="0"/>
          </a:p>
          <a:p>
            <a:r>
              <a:rPr lang="en-CA" dirty="0" smtClean="0"/>
              <a:t>Online behaviour also now has precedent to be considered when looking at the definition of stalking.</a:t>
            </a:r>
          </a:p>
          <a:p>
            <a:pPr marL="0" indent="0">
              <a:buNone/>
            </a:pPr>
            <a:endParaRPr lang="en-CA" dirty="0" smtClean="0"/>
          </a:p>
        </p:txBody>
      </p:sp>
    </p:spTree>
    <p:extLst>
      <p:ext uri="{BB962C8B-B14F-4D97-AF65-F5344CB8AC3E}">
        <p14:creationId xmlns:p14="http://schemas.microsoft.com/office/powerpoint/2010/main" val="18422753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So What Do We Need to Know?</a:t>
            </a:r>
            <a:endParaRPr lang="en-CA" dirty="0"/>
          </a:p>
        </p:txBody>
      </p:sp>
      <p:sp>
        <p:nvSpPr>
          <p:cNvPr id="3" name="Content Placeholder 2"/>
          <p:cNvSpPr>
            <a:spLocks noGrp="1"/>
          </p:cNvSpPr>
          <p:nvPr>
            <p:ph idx="1"/>
          </p:nvPr>
        </p:nvSpPr>
        <p:spPr/>
        <p:txBody>
          <a:bodyPr/>
          <a:lstStyle/>
          <a:p>
            <a:r>
              <a:rPr lang="en-CA" dirty="0" smtClean="0"/>
              <a:t>We should be on the lookout for possible stalking behaviour in our school.  I found a pretty helpful online resource to </a:t>
            </a:r>
            <a:r>
              <a:rPr lang="en-CA" dirty="0"/>
              <a:t>send students to: </a:t>
            </a:r>
            <a:r>
              <a:rPr lang="en-CA" dirty="0">
                <a:hlinkClick r:id="rId2"/>
              </a:rPr>
              <a:t>http://</a:t>
            </a:r>
            <a:r>
              <a:rPr lang="en-CA" dirty="0" smtClean="0">
                <a:hlinkClick r:id="rId2"/>
              </a:rPr>
              <a:t>www.gov.mb.ca/justice/domestic/pdf/stalkingweb.pdf</a:t>
            </a:r>
            <a:endParaRPr lang="en-CA" dirty="0" smtClean="0"/>
          </a:p>
          <a:p>
            <a:pPr marL="0" indent="0">
              <a:buNone/>
            </a:pPr>
            <a:endParaRPr lang="en-CA" dirty="0"/>
          </a:p>
        </p:txBody>
      </p:sp>
    </p:spTree>
    <p:extLst>
      <p:ext uri="{BB962C8B-B14F-4D97-AF65-F5344CB8AC3E}">
        <p14:creationId xmlns:p14="http://schemas.microsoft.com/office/powerpoint/2010/main" val="11067576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45" y="692696"/>
            <a:ext cx="8856984" cy="6480720"/>
          </a:xfrm>
        </p:spPr>
        <p:txBody>
          <a:bodyPr/>
          <a:lstStyle/>
          <a:p>
            <a:r>
              <a:rPr lang="en-CA" dirty="0" smtClean="0"/>
              <a:t>When it comes to Protection and Preventive </a:t>
            </a:r>
            <a:r>
              <a:rPr lang="en-CA" dirty="0"/>
              <a:t>O</a:t>
            </a:r>
            <a:r>
              <a:rPr lang="en-CA" dirty="0" smtClean="0"/>
              <a:t>rders in our schools I again had a very difficult time finding any Manitoba-based case precedent on what our duties and responsibilities are as a school.  </a:t>
            </a:r>
            <a:endParaRPr lang="en-CA" dirty="0"/>
          </a:p>
          <a:p>
            <a:endParaRPr lang="en-CA" dirty="0" smtClean="0"/>
          </a:p>
          <a:p>
            <a:r>
              <a:rPr lang="en-CA" dirty="0" smtClean="0"/>
              <a:t>Anecdotally I know of one case where we had what was referred to as a “restraining order” in our school (not sure if this was actually a prevention or protection order) and we simply made staff aware and were told to watch for anything negative that might develop. </a:t>
            </a:r>
            <a:endParaRPr lang="en-CA" dirty="0"/>
          </a:p>
        </p:txBody>
      </p:sp>
    </p:spTree>
    <p:extLst>
      <p:ext uri="{BB962C8B-B14F-4D97-AF65-F5344CB8AC3E}">
        <p14:creationId xmlns:p14="http://schemas.microsoft.com/office/powerpoint/2010/main" val="39574518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5400" dirty="0" smtClean="0"/>
              <a:t>What Is It?</a:t>
            </a:r>
            <a:endParaRPr lang="en-CA" sz="5400" dirty="0"/>
          </a:p>
        </p:txBody>
      </p:sp>
      <p:sp>
        <p:nvSpPr>
          <p:cNvPr id="3" name="Content Placeholder 2"/>
          <p:cNvSpPr>
            <a:spLocks noGrp="1"/>
          </p:cNvSpPr>
          <p:nvPr>
            <p:ph idx="1"/>
          </p:nvPr>
        </p:nvSpPr>
        <p:spPr>
          <a:xfrm>
            <a:off x="899592" y="1844824"/>
            <a:ext cx="7283152" cy="3773016"/>
          </a:xfrm>
        </p:spPr>
        <p:txBody>
          <a:bodyPr/>
          <a:lstStyle/>
          <a:p>
            <a:pPr marL="0" indent="0" algn="ctr">
              <a:buNone/>
            </a:pPr>
            <a:r>
              <a:rPr lang="en-CA" dirty="0" smtClean="0"/>
              <a:t>The Basic aim of the act is simply to protect people from domestic violence and/or stalking.  It’s a relatively short document and includes a lot of pertinent information in regards to Prevention </a:t>
            </a:r>
            <a:r>
              <a:rPr lang="en-CA" dirty="0"/>
              <a:t>O</a:t>
            </a:r>
            <a:r>
              <a:rPr lang="en-CA" dirty="0" smtClean="0"/>
              <a:t>rders and Protection </a:t>
            </a:r>
            <a:r>
              <a:rPr lang="en-CA" dirty="0"/>
              <a:t>O</a:t>
            </a:r>
            <a:r>
              <a:rPr lang="en-CA" dirty="0" smtClean="0"/>
              <a:t>rders.</a:t>
            </a:r>
            <a:endParaRPr lang="en-CA" dirty="0"/>
          </a:p>
        </p:txBody>
      </p:sp>
    </p:spTree>
    <p:extLst>
      <p:ext uri="{BB962C8B-B14F-4D97-AF65-F5344CB8AC3E}">
        <p14:creationId xmlns:p14="http://schemas.microsoft.com/office/powerpoint/2010/main" val="23715250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260648"/>
            <a:ext cx="8856984" cy="6480720"/>
          </a:xfrm>
        </p:spPr>
        <p:txBody>
          <a:bodyPr>
            <a:normAutofit/>
          </a:bodyPr>
          <a:lstStyle/>
          <a:p>
            <a:r>
              <a:rPr lang="en-CA" dirty="0" smtClean="0"/>
              <a:t>The only solid guidance on the issue I found was USA-based (appeared to have much in common with our laws) and stated that schools were not responsible for enforcing protection and prevention orders – only law enforcement could handle this.  Obviously in rural schools with relatively few natural ways to separate students in the same grade and/or stream, this represents a fairly significant challenge.  </a:t>
            </a:r>
          </a:p>
          <a:p>
            <a:endParaRPr lang="en-CA" dirty="0"/>
          </a:p>
          <a:p>
            <a:r>
              <a:rPr lang="en-CA" dirty="0" smtClean="0"/>
              <a:t>I’d like to know what other’s experiences have been in regards to how these orders and stalking-related incidences have been handled in their schools.</a:t>
            </a:r>
            <a:endParaRPr lang="en-CA" dirty="0"/>
          </a:p>
        </p:txBody>
      </p:sp>
    </p:spTree>
    <p:extLst>
      <p:ext uri="{BB962C8B-B14F-4D97-AF65-F5344CB8AC3E}">
        <p14:creationId xmlns:p14="http://schemas.microsoft.com/office/powerpoint/2010/main" val="36759917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References </a:t>
            </a:r>
            <a:endParaRPr lang="en-CA" dirty="0"/>
          </a:p>
        </p:txBody>
      </p:sp>
      <p:sp>
        <p:nvSpPr>
          <p:cNvPr id="3" name="Content Placeholder 2"/>
          <p:cNvSpPr>
            <a:spLocks noGrp="1"/>
          </p:cNvSpPr>
          <p:nvPr>
            <p:ph idx="1"/>
          </p:nvPr>
        </p:nvSpPr>
        <p:spPr>
          <a:xfrm>
            <a:off x="179512" y="1600200"/>
            <a:ext cx="8784976" cy="4997152"/>
          </a:xfrm>
        </p:spPr>
        <p:txBody>
          <a:bodyPr>
            <a:normAutofit/>
          </a:bodyPr>
          <a:lstStyle/>
          <a:p>
            <a:pPr marL="0" indent="0">
              <a:buNone/>
            </a:pPr>
            <a:r>
              <a:rPr lang="en-CA" dirty="0" smtClean="0"/>
              <a:t>Marcum</a:t>
            </a:r>
            <a:r>
              <a:rPr lang="en-CA" dirty="0"/>
              <a:t>, T., &amp; </a:t>
            </a:r>
            <a:r>
              <a:rPr lang="en-CA" dirty="0" err="1"/>
              <a:t>Hoort</a:t>
            </a:r>
            <a:r>
              <a:rPr lang="en-CA" dirty="0"/>
              <a:t>, C. (2013). Be On the </a:t>
            </a:r>
            <a:r>
              <a:rPr lang="en-CA" dirty="0" smtClean="0"/>
              <a:t>	Lookout </a:t>
            </a:r>
            <a:r>
              <a:rPr lang="en-CA" dirty="0"/>
              <a:t>for Protection Orders in the </a:t>
            </a:r>
            <a:r>
              <a:rPr lang="en-CA" dirty="0" smtClean="0"/>
              <a:t>	Educational </a:t>
            </a:r>
            <a:r>
              <a:rPr lang="en-CA" dirty="0"/>
              <a:t>Setting. </a:t>
            </a:r>
            <a:r>
              <a:rPr lang="en-CA" i="1" dirty="0"/>
              <a:t>Thomas M. Cooley </a:t>
            </a:r>
            <a:r>
              <a:rPr lang="en-CA" i="1" dirty="0" smtClean="0"/>
              <a:t>	Law </a:t>
            </a:r>
            <a:r>
              <a:rPr lang="en-CA" i="1" dirty="0"/>
              <a:t>Review,</a:t>
            </a:r>
            <a:r>
              <a:rPr lang="en-CA" dirty="0"/>
              <a:t> </a:t>
            </a:r>
            <a:r>
              <a:rPr lang="en-CA" i="1" dirty="0"/>
              <a:t>30</a:t>
            </a:r>
            <a:r>
              <a:rPr lang="en-CA" dirty="0"/>
              <a:t>(39</a:t>
            </a:r>
            <a:r>
              <a:rPr lang="en-CA" dirty="0" smtClean="0"/>
              <a:t>).</a:t>
            </a:r>
          </a:p>
          <a:p>
            <a:pPr marL="0" indent="0">
              <a:buNone/>
            </a:pPr>
            <a:endParaRPr lang="en-CA" dirty="0" smtClean="0"/>
          </a:p>
          <a:p>
            <a:pPr marL="0" indent="0">
              <a:buNone/>
            </a:pPr>
            <a:r>
              <a:rPr lang="en-CA" dirty="0"/>
              <a:t>Reporting of Child Protection and Child Abuse. 	(2013, August 1). Retrieved January 31, 	2015, from 	http://www.cpmb.ca/documents/Reportin	g_Handbook.pdf</a:t>
            </a:r>
          </a:p>
          <a:p>
            <a:pPr marL="0" indent="0">
              <a:buNone/>
            </a:pPr>
            <a:endParaRPr lang="en-CA" dirty="0"/>
          </a:p>
        </p:txBody>
      </p:sp>
    </p:spTree>
    <p:extLst>
      <p:ext uri="{BB962C8B-B14F-4D97-AF65-F5344CB8AC3E}">
        <p14:creationId xmlns:p14="http://schemas.microsoft.com/office/powerpoint/2010/main" val="41732060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836712"/>
            <a:ext cx="8229600" cy="5865515"/>
          </a:xfrm>
        </p:spPr>
        <p:txBody>
          <a:bodyPr>
            <a:normAutofit/>
          </a:bodyPr>
          <a:lstStyle/>
          <a:p>
            <a:pPr marL="0" indent="0">
              <a:buNone/>
            </a:pPr>
            <a:r>
              <a:rPr lang="en-CA" dirty="0" smtClean="0"/>
              <a:t>Stalking </a:t>
            </a:r>
            <a:r>
              <a:rPr lang="en-CA" dirty="0"/>
              <a:t>Is a Crime. (</a:t>
            </a:r>
            <a:r>
              <a:rPr lang="en-CA" dirty="0" err="1"/>
              <a:t>n.d.</a:t>
            </a:r>
            <a:r>
              <a:rPr lang="en-CA" dirty="0"/>
              <a:t>). Retrieved January 31, 	2015, from 	http://</a:t>
            </a:r>
            <a:r>
              <a:rPr lang="en-CA" dirty="0" smtClean="0"/>
              <a:t>www.gov.mb.ca/justice/domestic/p	</a:t>
            </a:r>
            <a:r>
              <a:rPr lang="en-CA" dirty="0" err="1" smtClean="0"/>
              <a:t>df</a:t>
            </a:r>
            <a:r>
              <a:rPr lang="en-CA" dirty="0" smtClean="0"/>
              <a:t>/stalkingweb.pdf</a:t>
            </a:r>
            <a:endParaRPr lang="en-CA" dirty="0"/>
          </a:p>
          <a:p>
            <a:pPr marL="0" indent="0">
              <a:buNone/>
            </a:pPr>
            <a:endParaRPr lang="en-CA" dirty="0"/>
          </a:p>
          <a:p>
            <a:pPr marL="0" indent="0">
              <a:buNone/>
            </a:pPr>
            <a:r>
              <a:rPr lang="en-CA" dirty="0"/>
              <a:t>The Domestic Violence and Stalking Act. (</a:t>
            </a:r>
            <a:r>
              <a:rPr lang="en-CA" dirty="0" err="1"/>
              <a:t>n.d.</a:t>
            </a:r>
            <a:r>
              <a:rPr lang="en-CA" dirty="0"/>
              <a:t>). </a:t>
            </a:r>
            <a:r>
              <a:rPr lang="en-CA" dirty="0" smtClean="0"/>
              <a:t>	Retrieved </a:t>
            </a:r>
            <a:r>
              <a:rPr lang="en-CA" dirty="0"/>
              <a:t>January 31, 2015, from </a:t>
            </a:r>
            <a:r>
              <a:rPr lang="en-CA" dirty="0" smtClean="0"/>
              <a:t>	http</a:t>
            </a:r>
            <a:r>
              <a:rPr lang="en-CA" dirty="0"/>
              <a:t>://</a:t>
            </a:r>
            <a:r>
              <a:rPr lang="en-CA" dirty="0" smtClean="0"/>
              <a:t>www.gov.mb.ca/justice/domestic/p	revent.html</a:t>
            </a:r>
            <a:endParaRPr lang="en-CA" dirty="0"/>
          </a:p>
        </p:txBody>
      </p:sp>
    </p:spTree>
    <p:extLst>
      <p:ext uri="{BB962C8B-B14F-4D97-AF65-F5344CB8AC3E}">
        <p14:creationId xmlns:p14="http://schemas.microsoft.com/office/powerpoint/2010/main" val="214121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5121"/>
            <a:ext cx="8229600" cy="1143000"/>
          </a:xfrm>
        </p:spPr>
        <p:txBody>
          <a:bodyPr/>
          <a:lstStyle/>
          <a:p>
            <a:r>
              <a:rPr lang="en-CA" dirty="0" smtClean="0"/>
              <a:t>Terms of Reference</a:t>
            </a:r>
            <a:endParaRPr lang="en-CA" dirty="0"/>
          </a:p>
        </p:txBody>
      </p:sp>
      <p:sp>
        <p:nvSpPr>
          <p:cNvPr id="3" name="Content Placeholder 2"/>
          <p:cNvSpPr>
            <a:spLocks noGrp="1"/>
          </p:cNvSpPr>
          <p:nvPr>
            <p:ph idx="1"/>
          </p:nvPr>
        </p:nvSpPr>
        <p:spPr>
          <a:xfrm>
            <a:off x="251520" y="1124744"/>
            <a:ext cx="8712968" cy="5733256"/>
          </a:xfrm>
        </p:spPr>
        <p:txBody>
          <a:bodyPr>
            <a:normAutofit fontScale="92500" lnSpcReduction="20000"/>
          </a:bodyPr>
          <a:lstStyle/>
          <a:p>
            <a:r>
              <a:rPr lang="en-CA" b="1" dirty="0"/>
              <a:t>"court"</a:t>
            </a:r>
            <a:r>
              <a:rPr lang="en-CA" dirty="0"/>
              <a:t> means the Court of Queen's Bench of Manitoba; </a:t>
            </a:r>
            <a:endParaRPr lang="en-CA" dirty="0" smtClean="0"/>
          </a:p>
          <a:p>
            <a:r>
              <a:rPr lang="en-CA" b="1" dirty="0" smtClean="0"/>
              <a:t>"</a:t>
            </a:r>
            <a:r>
              <a:rPr lang="en-CA" b="1" dirty="0"/>
              <a:t>designated justice of the peace"</a:t>
            </a:r>
            <a:r>
              <a:rPr lang="en-CA" dirty="0"/>
              <a:t> means a justice of the peace appointed under </a:t>
            </a:r>
            <a:r>
              <a:rPr lang="en-CA" i="1" dirty="0"/>
              <a:t>The Provincial Court Act</a:t>
            </a:r>
            <a:r>
              <a:rPr lang="en-CA" dirty="0"/>
              <a:t> who, by regulations made under that Act, has been given powers and duties under this Act; </a:t>
            </a:r>
            <a:endParaRPr lang="en-CA" dirty="0" smtClean="0"/>
          </a:p>
          <a:p>
            <a:r>
              <a:rPr lang="en-CA" b="1" dirty="0" smtClean="0"/>
              <a:t>"</a:t>
            </a:r>
            <a:r>
              <a:rPr lang="en-CA" b="1" dirty="0"/>
              <a:t>driver's licence"</a:t>
            </a:r>
            <a:r>
              <a:rPr lang="en-CA" dirty="0"/>
              <a:t> means driver's licence as defined in </a:t>
            </a:r>
            <a:r>
              <a:rPr lang="en-CA" i="1" dirty="0"/>
              <a:t>The Drivers and Vehicles Act</a:t>
            </a:r>
            <a:r>
              <a:rPr lang="en-CA" dirty="0"/>
              <a:t>; </a:t>
            </a:r>
          </a:p>
          <a:p>
            <a:r>
              <a:rPr lang="en-CA" b="1" dirty="0"/>
              <a:t>"minister"</a:t>
            </a:r>
            <a:r>
              <a:rPr lang="en-CA" dirty="0"/>
              <a:t> means the minister appointed by the Lieutenant Governor in Council to administer this Act; </a:t>
            </a:r>
            <a:endParaRPr lang="en-CA" dirty="0" smtClean="0"/>
          </a:p>
          <a:p>
            <a:r>
              <a:rPr lang="en-CA" b="1" dirty="0" smtClean="0"/>
              <a:t>"</a:t>
            </a:r>
            <a:r>
              <a:rPr lang="en-CA" b="1" dirty="0"/>
              <a:t>prevention order"</a:t>
            </a:r>
            <a:r>
              <a:rPr lang="en-CA" dirty="0"/>
              <a:t> means an order made under subsection </a:t>
            </a:r>
            <a:r>
              <a:rPr lang="en-CA" dirty="0" smtClean="0"/>
              <a:t>14(1</a:t>
            </a:r>
          </a:p>
          <a:p>
            <a:r>
              <a:rPr lang="en-CA" b="1" dirty="0" smtClean="0"/>
              <a:t>"protection </a:t>
            </a:r>
            <a:r>
              <a:rPr lang="en-CA" b="1" dirty="0"/>
              <a:t>order"</a:t>
            </a:r>
            <a:r>
              <a:rPr lang="en-CA" dirty="0"/>
              <a:t> means an order made under subsection 6(1); </a:t>
            </a:r>
            <a:endParaRPr lang="en-CA" dirty="0" smtClean="0"/>
          </a:p>
        </p:txBody>
      </p:sp>
    </p:spTree>
    <p:extLst>
      <p:ext uri="{BB962C8B-B14F-4D97-AF65-F5344CB8AC3E}">
        <p14:creationId xmlns:p14="http://schemas.microsoft.com/office/powerpoint/2010/main" val="14575539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692696"/>
            <a:ext cx="8229600" cy="5976664"/>
          </a:xfrm>
        </p:spPr>
        <p:txBody>
          <a:bodyPr>
            <a:normAutofit fontScale="92500" lnSpcReduction="10000"/>
          </a:bodyPr>
          <a:lstStyle/>
          <a:p>
            <a:r>
              <a:rPr lang="en-CA" b="1" dirty="0"/>
              <a:t>"residence"</a:t>
            </a:r>
            <a:r>
              <a:rPr lang="en-CA" dirty="0"/>
              <a:t> means the place where a subject normally resides, and includes a residence that a subject vacates owing to domestic violence or stalking; </a:t>
            </a:r>
            <a:endParaRPr lang="en-CA" dirty="0" smtClean="0"/>
          </a:p>
          <a:p>
            <a:r>
              <a:rPr lang="en-CA" b="1" dirty="0" smtClean="0"/>
              <a:t>"</a:t>
            </a:r>
            <a:r>
              <a:rPr lang="en-CA" b="1" dirty="0"/>
              <a:t>respondent"</a:t>
            </a:r>
            <a:r>
              <a:rPr lang="en-CA" dirty="0"/>
              <a:t> means a person in respect of whom a subject applies for a protection order or prevention order; </a:t>
            </a:r>
          </a:p>
          <a:p>
            <a:r>
              <a:rPr lang="en-CA" b="1" dirty="0"/>
              <a:t>"specified person" </a:t>
            </a:r>
            <a:r>
              <a:rPr lang="en-CA" dirty="0"/>
              <a:t>includes a person who is a member of a group of persons specified in a protection order or prevention order; </a:t>
            </a:r>
          </a:p>
          <a:p>
            <a:r>
              <a:rPr lang="en-CA" b="1" dirty="0"/>
              <a:t>"subject"</a:t>
            </a:r>
            <a:r>
              <a:rPr lang="en-CA" dirty="0"/>
              <a:t> means a person who applies for a protection order or a prevention order; </a:t>
            </a:r>
          </a:p>
          <a:p>
            <a:r>
              <a:rPr lang="en-CA" b="1" dirty="0"/>
              <a:t>"telecommunication"</a:t>
            </a:r>
            <a:r>
              <a:rPr lang="en-CA" dirty="0"/>
              <a:t> includes the use of a telephone, electronic mail or the telephone transmission of a facsimile of a document. </a:t>
            </a:r>
          </a:p>
          <a:p>
            <a:endParaRPr lang="en-CA" dirty="0"/>
          </a:p>
        </p:txBody>
      </p:sp>
    </p:spTree>
    <p:extLst>
      <p:ext uri="{BB962C8B-B14F-4D97-AF65-F5344CB8AC3E}">
        <p14:creationId xmlns:p14="http://schemas.microsoft.com/office/powerpoint/2010/main" val="173322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229600" cy="5472608"/>
          </a:xfrm>
        </p:spPr>
        <p:txBody>
          <a:bodyPr>
            <a:normAutofit fontScale="92500" lnSpcReduction="20000"/>
          </a:bodyPr>
          <a:lstStyle/>
          <a:p>
            <a:r>
              <a:rPr lang="en-CA" dirty="0">
                <a:hlinkClick r:id="rId2"/>
              </a:rPr>
              <a:t>2(1)</a:t>
            </a:r>
            <a:r>
              <a:rPr lang="en-CA" dirty="0"/>
              <a:t>        Domestic violence occurs when a person is subjected to an act or omission mentioned in subsection (1.1) by another person who</a:t>
            </a:r>
          </a:p>
          <a:p>
            <a:r>
              <a:rPr lang="en-CA" dirty="0"/>
              <a:t>(a) is cohabiting or has cohabited with him or her in a spousal, conjugal or intimate relationship;</a:t>
            </a:r>
          </a:p>
          <a:p>
            <a:r>
              <a:rPr lang="en-CA" dirty="0"/>
              <a:t>(b) has or had a family relationship with him or her, in which they have lived together;</a:t>
            </a:r>
          </a:p>
          <a:p>
            <a:r>
              <a:rPr lang="en-CA" dirty="0"/>
              <a:t>(c) has or had a family relationship with him or her, in which they have not lived together;</a:t>
            </a:r>
          </a:p>
          <a:p>
            <a:r>
              <a:rPr lang="en-CA" dirty="0"/>
              <a:t>(d) has or had a dating relationship with him or her, whether or not they have ever lived together; or</a:t>
            </a:r>
          </a:p>
          <a:p>
            <a:r>
              <a:rPr lang="en-CA" dirty="0"/>
              <a:t>(e) is the other biological or adoptive parent of his or her child, regardless of their marital status or whether they have ever lived together.</a:t>
            </a:r>
          </a:p>
          <a:p>
            <a:endParaRPr lang="en-CA" dirty="0"/>
          </a:p>
        </p:txBody>
      </p:sp>
    </p:spTree>
    <p:extLst>
      <p:ext uri="{BB962C8B-B14F-4D97-AF65-F5344CB8AC3E}">
        <p14:creationId xmlns:p14="http://schemas.microsoft.com/office/powerpoint/2010/main" val="9656306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640"/>
            <a:ext cx="8784976" cy="6552728"/>
          </a:xfrm>
        </p:spPr>
        <p:txBody>
          <a:bodyPr>
            <a:normAutofit lnSpcReduction="10000"/>
          </a:bodyPr>
          <a:lstStyle/>
          <a:p>
            <a:pPr marL="0" indent="0" algn="ctr">
              <a:buNone/>
            </a:pPr>
            <a:r>
              <a:rPr lang="en-CA" b="1" dirty="0"/>
              <a:t>Meaning of "domestic violence"</a:t>
            </a:r>
          </a:p>
          <a:p>
            <a:r>
              <a:rPr lang="en-CA" dirty="0">
                <a:hlinkClick r:id="rId2"/>
              </a:rPr>
              <a:t>2(1.1)</a:t>
            </a:r>
            <a:r>
              <a:rPr lang="en-CA" dirty="0"/>
              <a:t>      The following acts and omissions constitute domestic violence:</a:t>
            </a:r>
          </a:p>
          <a:p>
            <a:r>
              <a:rPr lang="en-CA" dirty="0"/>
              <a:t>(a) an intentional, reckless or threatened act or omission that causes bodily harm or property damage;</a:t>
            </a:r>
          </a:p>
          <a:p>
            <a:r>
              <a:rPr lang="en-CA" dirty="0"/>
              <a:t>(b) an intentional, reckless or threatened act or omission that causes a reasonable fear of bodily harm or property damage;</a:t>
            </a:r>
          </a:p>
          <a:p>
            <a:r>
              <a:rPr lang="en-CA" dirty="0"/>
              <a:t>(c) conduct that reasonably, in all the circumstances, constitutes psychological or emotional abuse;</a:t>
            </a:r>
          </a:p>
          <a:p>
            <a:r>
              <a:rPr lang="en-CA" dirty="0"/>
              <a:t>(d) forced confinement;</a:t>
            </a:r>
          </a:p>
          <a:p>
            <a:r>
              <a:rPr lang="en-CA" dirty="0"/>
              <a:t>(e) sexual abuse.</a:t>
            </a:r>
          </a:p>
          <a:p>
            <a:endParaRPr lang="en-CA" dirty="0"/>
          </a:p>
        </p:txBody>
      </p:sp>
    </p:spTree>
    <p:extLst>
      <p:ext uri="{BB962C8B-B14F-4D97-AF65-F5344CB8AC3E}">
        <p14:creationId xmlns:p14="http://schemas.microsoft.com/office/powerpoint/2010/main" val="33730668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Domestic Violence and Schools</a:t>
            </a:r>
            <a:endParaRPr lang="en-CA" dirty="0"/>
          </a:p>
        </p:txBody>
      </p:sp>
      <p:sp>
        <p:nvSpPr>
          <p:cNvPr id="3" name="Content Placeholder 2"/>
          <p:cNvSpPr>
            <a:spLocks noGrp="1"/>
          </p:cNvSpPr>
          <p:nvPr>
            <p:ph idx="1"/>
          </p:nvPr>
        </p:nvSpPr>
        <p:spPr/>
        <p:txBody>
          <a:bodyPr/>
          <a:lstStyle/>
          <a:p>
            <a:r>
              <a:rPr lang="en-CA" dirty="0" smtClean="0"/>
              <a:t>Truthfully, I couldn’t find much to connect the domestic violence part of this act to schools.</a:t>
            </a:r>
          </a:p>
          <a:p>
            <a:endParaRPr lang="en-CA" dirty="0"/>
          </a:p>
          <a:p>
            <a:r>
              <a:rPr lang="en-CA" dirty="0" smtClean="0"/>
              <a:t>We obviously have a duty to report domestic violence when we see it as teachers, but that is not part </a:t>
            </a:r>
            <a:r>
              <a:rPr lang="en-CA" dirty="0"/>
              <a:t>of this act, it’s part of the </a:t>
            </a:r>
            <a:r>
              <a:rPr lang="en-CA" i="1" dirty="0"/>
              <a:t>Child and Family Service Act of </a:t>
            </a:r>
            <a:r>
              <a:rPr lang="en-CA" i="1" dirty="0" smtClean="0"/>
              <a:t>Manitoba </a:t>
            </a:r>
            <a:endParaRPr lang="en-CA" i="1" dirty="0"/>
          </a:p>
        </p:txBody>
      </p:sp>
    </p:spTree>
    <p:extLst>
      <p:ext uri="{BB962C8B-B14F-4D97-AF65-F5344CB8AC3E}">
        <p14:creationId xmlns:p14="http://schemas.microsoft.com/office/powerpoint/2010/main" val="38497881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60648"/>
            <a:ext cx="8856984" cy="6336704"/>
          </a:xfrm>
        </p:spPr>
        <p:txBody>
          <a:bodyPr>
            <a:normAutofit fontScale="77500" lnSpcReduction="20000"/>
          </a:bodyPr>
          <a:lstStyle/>
          <a:p>
            <a:pPr marL="0" indent="0" algn="ctr">
              <a:buNone/>
            </a:pPr>
            <a:r>
              <a:rPr lang="en-CA" sz="4000" b="1" dirty="0"/>
              <a:t>Meaning of </a:t>
            </a:r>
            <a:r>
              <a:rPr lang="en-CA" sz="4000" b="1" dirty="0" smtClean="0"/>
              <a:t>“Stalking</a:t>
            </a:r>
            <a:r>
              <a:rPr lang="en-CA" sz="4000" b="1" dirty="0"/>
              <a:t>"</a:t>
            </a:r>
          </a:p>
          <a:p>
            <a:r>
              <a:rPr lang="en-CA" dirty="0">
                <a:hlinkClick r:id="rId2"/>
              </a:rPr>
              <a:t>2(2)</a:t>
            </a:r>
            <a:r>
              <a:rPr lang="en-CA" dirty="0"/>
              <a:t>        Stalking occurs when a person, without lawful excuse or authority and knowing that another person is harassed or recklessly as to whether the other person is harassed, repeatedly engages in conduct that causes the other person reasonably, in all the circumstances, to fear for his or her own safety</a:t>
            </a:r>
            <a:r>
              <a:rPr lang="en-CA" dirty="0" smtClean="0"/>
              <a:t>.</a:t>
            </a:r>
          </a:p>
          <a:p>
            <a:endParaRPr lang="en-CA" dirty="0"/>
          </a:p>
          <a:p>
            <a:endParaRPr lang="en-CA" dirty="0"/>
          </a:p>
          <a:p>
            <a:pPr marL="0" indent="0" algn="ctr">
              <a:buNone/>
            </a:pPr>
            <a:r>
              <a:rPr lang="en-CA" sz="4000" b="1" dirty="0"/>
              <a:t>Examples of </a:t>
            </a:r>
            <a:r>
              <a:rPr lang="en-CA" sz="4000" b="1" dirty="0" smtClean="0"/>
              <a:t>Conduct</a:t>
            </a:r>
            <a:endParaRPr lang="en-CA" sz="4000" b="1" dirty="0"/>
          </a:p>
          <a:p>
            <a:r>
              <a:rPr lang="en-CA" dirty="0">
                <a:hlinkClick r:id="rId3"/>
              </a:rPr>
              <a:t>2(3)</a:t>
            </a:r>
            <a:r>
              <a:rPr lang="en-CA" dirty="0"/>
              <a:t>        The conduct referred to in subsection (2) includes the person</a:t>
            </a:r>
          </a:p>
          <a:p>
            <a:r>
              <a:rPr lang="en-CA" dirty="0"/>
              <a:t>(a) following from place to place the other person or anyone known to the other person;</a:t>
            </a:r>
          </a:p>
          <a:p>
            <a:r>
              <a:rPr lang="en-CA" dirty="0"/>
              <a:t>(b) communicating directly or indirectly with or contacting the other person or anyone known to the other person;</a:t>
            </a:r>
          </a:p>
          <a:p>
            <a:r>
              <a:rPr lang="en-CA" dirty="0"/>
              <a:t>(c) besetting or watching any place where the other person, or anyone known to the other person, resides, works, carries on business or happens to be; or</a:t>
            </a:r>
          </a:p>
          <a:p>
            <a:r>
              <a:rPr lang="en-CA" dirty="0"/>
              <a:t>(d) engaging in threatening conduct directed at the other person or anyone known to the other person.</a:t>
            </a:r>
          </a:p>
          <a:p>
            <a:endParaRPr lang="en-CA" dirty="0"/>
          </a:p>
        </p:txBody>
      </p:sp>
    </p:spTree>
    <p:extLst>
      <p:ext uri="{BB962C8B-B14F-4D97-AF65-F5344CB8AC3E}">
        <p14:creationId xmlns:p14="http://schemas.microsoft.com/office/powerpoint/2010/main" val="28840498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836712"/>
            <a:ext cx="8229600" cy="4853136"/>
          </a:xfrm>
        </p:spPr>
        <p:txBody>
          <a:bodyPr>
            <a:normAutofit/>
          </a:bodyPr>
          <a:lstStyle/>
          <a:p>
            <a:r>
              <a:rPr lang="en-CA" dirty="0" smtClean="0"/>
              <a:t>Clearly stalking can happen in our schools and from what I read and was able to confirm through anecdotal evidence, I don’t believe teachers and principals have much of a role beyond encouraging the “victim” of stalking to seek legal counsel and to speak with law enforcement.  When dealing with teenagers and quickly-changing relationship dynamics, “quirky behavior” can soon cross over into stalking.</a:t>
            </a:r>
            <a:endParaRPr lang="en-CA" dirty="0"/>
          </a:p>
        </p:txBody>
      </p:sp>
    </p:spTree>
    <p:extLst>
      <p:ext uri="{BB962C8B-B14F-4D97-AF65-F5344CB8AC3E}">
        <p14:creationId xmlns:p14="http://schemas.microsoft.com/office/powerpoint/2010/main" val="3056935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394</TotalTime>
  <Words>889</Words>
  <Application>Microsoft Office PowerPoint</Application>
  <PresentationFormat>On-screen Show (4:3)</PresentationFormat>
  <Paragraphs>99</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Apex</vt:lpstr>
      <vt:lpstr>The Domestic Violence and Stalking Act</vt:lpstr>
      <vt:lpstr>What Is It?</vt:lpstr>
      <vt:lpstr>Terms of Reference</vt:lpstr>
      <vt:lpstr>PowerPoint Presentation</vt:lpstr>
      <vt:lpstr>PowerPoint Presentation</vt:lpstr>
      <vt:lpstr>PowerPoint Presentation</vt:lpstr>
      <vt:lpstr>Domestic Violence and Schools</vt:lpstr>
      <vt:lpstr>PowerPoint Presentation</vt:lpstr>
      <vt:lpstr>PowerPoint Presentation</vt:lpstr>
      <vt:lpstr>Protection Orders</vt:lpstr>
      <vt:lpstr>PowerPoint Presentation</vt:lpstr>
      <vt:lpstr>PowerPoint Presentation</vt:lpstr>
      <vt:lpstr>Differentiating Between Protection and Prevention Orders</vt:lpstr>
      <vt:lpstr>PowerPoint Presentation</vt:lpstr>
      <vt:lpstr>PowerPoint Presentation</vt:lpstr>
      <vt:lpstr>Tort of Stalking</vt:lpstr>
      <vt:lpstr>Cyberbullying</vt:lpstr>
      <vt:lpstr>So What Do We Need to Know?</vt:lpstr>
      <vt:lpstr>PowerPoint Presentation</vt:lpstr>
      <vt:lpstr>PowerPoint Presentation</vt:lpstr>
      <vt:lpstr>References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Domestic Violence and Stalking Act</dc:title>
  <dc:creator>Kyle Prevost</dc:creator>
  <cp:lastModifiedBy>Kyle Prevost</cp:lastModifiedBy>
  <cp:revision>20</cp:revision>
  <dcterms:created xsi:type="dcterms:W3CDTF">2015-01-24T18:04:27Z</dcterms:created>
  <dcterms:modified xsi:type="dcterms:W3CDTF">2015-05-18T19:45:47Z</dcterms:modified>
</cp:coreProperties>
</file>